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8767F2-D568-4896-AC4D-5FDA1D6CBD41}" type="datetimeFigureOut">
              <a:rPr lang="sl-SI" smtClean="0"/>
              <a:t>28. 02. 2023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3B1AF-DBA7-436B-B499-AA0D0AFADF23}" type="slidenum">
              <a:rPr lang="sl-SI" smtClean="0"/>
              <a:t>‹#›</a:t>
            </a:fld>
            <a:endParaRPr lang="sl-SI"/>
          </a:p>
        </p:txBody>
      </p:sp>
    </p:spTree>
    <p:extLst>
      <p:ext uri="{BB962C8B-B14F-4D97-AF65-F5344CB8AC3E}">
        <p14:creationId xmlns:p14="http://schemas.microsoft.com/office/powerpoint/2010/main" val="268513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fontAlgn="base">
              <a:spcBef>
                <a:spcPct val="0"/>
              </a:spcBef>
              <a:spcAft>
                <a:spcPct val="0"/>
              </a:spcAft>
            </a:pPr>
            <a:fld id="{8030F300-A48E-4991-AE38-AF54AAB75E00}" type="slidenum">
              <a:rPr lang="sl-SI" altLang="sl-SI" sz="1300" smtClean="0"/>
              <a:pPr fontAlgn="base">
                <a:spcBef>
                  <a:spcPct val="0"/>
                </a:spcBef>
                <a:spcAft>
                  <a:spcPct val="0"/>
                </a:spcAft>
              </a:pPr>
              <a:t>1</a:t>
            </a:fld>
            <a:endParaRPr lang="sl-SI" altLang="sl-SI" sz="1300"/>
          </a:p>
        </p:txBody>
      </p:sp>
      <p:sp>
        <p:nvSpPr>
          <p:cNvPr id="22531" name="Rectangle 1"/>
          <p:cNvSpPr>
            <a:spLocks noGrp="1" noRot="1" noChangeAspect="1" noChangeArrowheads="1" noTextEdit="1"/>
          </p:cNvSpPr>
          <p:nvPr>
            <p:ph type="sldImg"/>
          </p:nvPr>
        </p:nvSpPr>
        <p:spPr>
          <a:xfrm>
            <a:off x="107950" y="750888"/>
            <a:ext cx="6580188" cy="3702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a:spLocks noGrp="1" noChangeArrowheads="1"/>
          </p:cNvSpPr>
          <p:nvPr>
            <p:ph type="body" idx="1"/>
          </p:nvPr>
        </p:nvSpPr>
        <p:spPr>
          <a:xfrm>
            <a:off x="679450" y="4689475"/>
            <a:ext cx="5438775" cy="44450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extLst>
      <p:ext uri="{BB962C8B-B14F-4D97-AF65-F5344CB8AC3E}">
        <p14:creationId xmlns:p14="http://schemas.microsoft.com/office/powerpoint/2010/main" val="158042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fontAlgn="base">
              <a:spcBef>
                <a:spcPct val="0"/>
              </a:spcBef>
              <a:spcAft>
                <a:spcPct val="0"/>
              </a:spcAft>
            </a:pPr>
            <a:fld id="{E6AD28A1-86D9-4615-B47E-85D3FB580A74}" type="slidenum">
              <a:rPr lang="sl-SI" altLang="sl-SI" sz="1300" smtClean="0"/>
              <a:pPr fontAlgn="base">
                <a:spcBef>
                  <a:spcPct val="0"/>
                </a:spcBef>
                <a:spcAft>
                  <a:spcPct val="0"/>
                </a:spcAft>
              </a:pPr>
              <a:t>10</a:t>
            </a:fld>
            <a:endParaRPr lang="sl-SI" altLang="sl-SI" sz="1300"/>
          </a:p>
        </p:txBody>
      </p:sp>
      <p:sp>
        <p:nvSpPr>
          <p:cNvPr id="40963" name="Rectangle 1"/>
          <p:cNvSpPr>
            <a:spLocks noGrp="1" noRot="1" noChangeAspect="1" noChangeArrowheads="1" noTextEdit="1"/>
          </p:cNvSpPr>
          <p:nvPr>
            <p:ph type="sldImg"/>
          </p:nvPr>
        </p:nvSpPr>
        <p:spPr>
          <a:xfrm>
            <a:off x="109538" y="750888"/>
            <a:ext cx="6578600" cy="3702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Rectangle 2"/>
          <p:cNvSpPr>
            <a:spLocks noGrp="1" noChangeArrowheads="1"/>
          </p:cNvSpPr>
          <p:nvPr>
            <p:ph type="body" idx="1"/>
          </p:nvPr>
        </p:nvSpPr>
        <p:spPr>
          <a:xfrm>
            <a:off x="679450" y="4689475"/>
            <a:ext cx="5438775" cy="44450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extLst>
      <p:ext uri="{BB962C8B-B14F-4D97-AF65-F5344CB8AC3E}">
        <p14:creationId xmlns:p14="http://schemas.microsoft.com/office/powerpoint/2010/main" val="3887451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značba mesta stranske slike 1"/>
          <p:cNvSpPr>
            <a:spLocks noGrp="1" noRot="1" noChangeAspect="1" noTextEdit="1"/>
          </p:cNvSpPr>
          <p:nvPr>
            <p:ph type="sldImg"/>
          </p:nvPr>
        </p:nvSpPr>
        <p:spPr/>
      </p:sp>
      <p:sp>
        <p:nvSpPr>
          <p:cNvPr id="43011" name="Označba mesta opomb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sl-SI" altLang="sl-SI"/>
          </a:p>
        </p:txBody>
      </p:sp>
      <p:sp>
        <p:nvSpPr>
          <p:cNvPr id="43012" name="Označba mesta številke diapozitiva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fontAlgn="base">
              <a:spcBef>
                <a:spcPct val="0"/>
              </a:spcBef>
              <a:spcAft>
                <a:spcPct val="0"/>
              </a:spcAft>
            </a:pPr>
            <a:fld id="{07324F34-5499-42AB-B87D-E92E70D205BE}" type="slidenum">
              <a:rPr lang="sl-SI" altLang="sl-SI" sz="1300" smtClean="0">
                <a:ea typeface="Microsoft YaHei" panose="020B0503020204020204" pitchFamily="34" charset="-122"/>
              </a:rPr>
              <a:pPr fontAlgn="base">
                <a:spcBef>
                  <a:spcPct val="0"/>
                </a:spcBef>
                <a:spcAft>
                  <a:spcPct val="0"/>
                </a:spcAft>
              </a:pPr>
              <a:t>11</a:t>
            </a:fld>
            <a:endParaRPr lang="sl-SI" altLang="sl-SI" sz="1300">
              <a:ea typeface="Microsoft YaHei" panose="020B0503020204020204" pitchFamily="34" charset="-122"/>
            </a:endParaRPr>
          </a:p>
        </p:txBody>
      </p:sp>
    </p:spTree>
    <p:extLst>
      <p:ext uri="{BB962C8B-B14F-4D97-AF65-F5344CB8AC3E}">
        <p14:creationId xmlns:p14="http://schemas.microsoft.com/office/powerpoint/2010/main" val="78122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fontAlgn="base">
              <a:spcBef>
                <a:spcPct val="0"/>
              </a:spcBef>
              <a:spcAft>
                <a:spcPct val="0"/>
              </a:spcAft>
            </a:pPr>
            <a:fld id="{65221880-FC3A-4938-B089-0BFDFFA66678}" type="slidenum">
              <a:rPr lang="sl-SI" altLang="sl-SI" sz="1300" smtClean="0"/>
              <a:pPr fontAlgn="base">
                <a:spcBef>
                  <a:spcPct val="0"/>
                </a:spcBef>
                <a:spcAft>
                  <a:spcPct val="0"/>
                </a:spcAft>
              </a:pPr>
              <a:t>2</a:t>
            </a:fld>
            <a:endParaRPr lang="sl-SI" altLang="sl-SI" sz="1300"/>
          </a:p>
        </p:txBody>
      </p:sp>
      <p:sp>
        <p:nvSpPr>
          <p:cNvPr id="24579" name="Rectangle 1"/>
          <p:cNvSpPr>
            <a:spLocks noGrp="1" noRot="1" noChangeAspect="1" noChangeArrowheads="1" noTextEdit="1"/>
          </p:cNvSpPr>
          <p:nvPr>
            <p:ph type="sldImg"/>
          </p:nvPr>
        </p:nvSpPr>
        <p:spPr>
          <a:xfrm>
            <a:off x="107950" y="750888"/>
            <a:ext cx="6580188" cy="3702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a:spLocks noGrp="1" noChangeArrowheads="1"/>
          </p:cNvSpPr>
          <p:nvPr>
            <p:ph type="body" idx="1"/>
          </p:nvPr>
        </p:nvSpPr>
        <p:spPr>
          <a:xfrm>
            <a:off x="679450" y="4689475"/>
            <a:ext cx="5438775" cy="44450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extLst>
      <p:ext uri="{BB962C8B-B14F-4D97-AF65-F5344CB8AC3E}">
        <p14:creationId xmlns:p14="http://schemas.microsoft.com/office/powerpoint/2010/main" val="1149154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fontAlgn="base">
              <a:spcBef>
                <a:spcPct val="0"/>
              </a:spcBef>
              <a:spcAft>
                <a:spcPct val="0"/>
              </a:spcAft>
            </a:pPr>
            <a:fld id="{57307F7D-683C-4A85-A70B-AAB422FAF5CF}" type="slidenum">
              <a:rPr lang="sl-SI" altLang="sl-SI" sz="1300" smtClean="0"/>
              <a:pPr fontAlgn="base">
                <a:spcBef>
                  <a:spcPct val="0"/>
                </a:spcBef>
                <a:spcAft>
                  <a:spcPct val="0"/>
                </a:spcAft>
              </a:pPr>
              <a:t>3</a:t>
            </a:fld>
            <a:endParaRPr lang="sl-SI" altLang="sl-SI" sz="1300"/>
          </a:p>
        </p:txBody>
      </p:sp>
      <p:sp>
        <p:nvSpPr>
          <p:cNvPr id="26627" name="Rectangle 1"/>
          <p:cNvSpPr>
            <a:spLocks noGrp="1" noRot="1" noChangeAspect="1" noChangeArrowheads="1" noTextEdit="1"/>
          </p:cNvSpPr>
          <p:nvPr>
            <p:ph type="sldImg"/>
          </p:nvPr>
        </p:nvSpPr>
        <p:spPr>
          <a:xfrm>
            <a:off x="109538" y="750888"/>
            <a:ext cx="6578600" cy="3702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a:spLocks noGrp="1" noChangeArrowheads="1"/>
          </p:cNvSpPr>
          <p:nvPr>
            <p:ph type="body" idx="1"/>
          </p:nvPr>
        </p:nvSpPr>
        <p:spPr>
          <a:xfrm>
            <a:off x="679450" y="4689475"/>
            <a:ext cx="5438775" cy="44450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extLst>
      <p:ext uri="{BB962C8B-B14F-4D97-AF65-F5344CB8AC3E}">
        <p14:creationId xmlns:p14="http://schemas.microsoft.com/office/powerpoint/2010/main" val="80731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fontAlgn="base">
              <a:spcBef>
                <a:spcPct val="0"/>
              </a:spcBef>
              <a:spcAft>
                <a:spcPct val="0"/>
              </a:spcAft>
            </a:pPr>
            <a:fld id="{4C408BFB-B6DF-4E06-9B7E-82CE81903A95}" type="slidenum">
              <a:rPr lang="sl-SI" altLang="sl-SI" sz="1300" smtClean="0"/>
              <a:pPr fontAlgn="base">
                <a:spcBef>
                  <a:spcPct val="0"/>
                </a:spcBef>
                <a:spcAft>
                  <a:spcPct val="0"/>
                </a:spcAft>
              </a:pPr>
              <a:t>4</a:t>
            </a:fld>
            <a:endParaRPr lang="sl-SI" altLang="sl-SI" sz="1300"/>
          </a:p>
        </p:txBody>
      </p:sp>
      <p:sp>
        <p:nvSpPr>
          <p:cNvPr id="28675" name="Rectangle 1"/>
          <p:cNvSpPr>
            <a:spLocks noGrp="1" noRot="1" noChangeAspect="1" noChangeArrowheads="1" noTextEdit="1"/>
          </p:cNvSpPr>
          <p:nvPr>
            <p:ph type="sldImg"/>
          </p:nvPr>
        </p:nvSpPr>
        <p:spPr>
          <a:xfrm>
            <a:off x="109538" y="750888"/>
            <a:ext cx="6578600" cy="3702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679450" y="4689475"/>
            <a:ext cx="5438775" cy="44450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extLst>
      <p:ext uri="{BB962C8B-B14F-4D97-AF65-F5344CB8AC3E}">
        <p14:creationId xmlns:p14="http://schemas.microsoft.com/office/powerpoint/2010/main" val="54983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fontAlgn="base">
              <a:spcBef>
                <a:spcPct val="0"/>
              </a:spcBef>
              <a:spcAft>
                <a:spcPct val="0"/>
              </a:spcAft>
            </a:pPr>
            <a:fld id="{E589F97E-26B2-435D-8EFD-698C0E3E4571}" type="slidenum">
              <a:rPr lang="sl-SI" altLang="sl-SI" sz="1300" smtClean="0"/>
              <a:pPr fontAlgn="base">
                <a:spcBef>
                  <a:spcPct val="0"/>
                </a:spcBef>
                <a:spcAft>
                  <a:spcPct val="0"/>
                </a:spcAft>
              </a:pPr>
              <a:t>5</a:t>
            </a:fld>
            <a:endParaRPr lang="sl-SI" altLang="sl-SI" sz="1300"/>
          </a:p>
        </p:txBody>
      </p:sp>
      <p:sp>
        <p:nvSpPr>
          <p:cNvPr id="30723" name="Rectangle 1"/>
          <p:cNvSpPr>
            <a:spLocks noGrp="1" noRot="1" noChangeAspect="1" noChangeArrowheads="1" noTextEdit="1"/>
          </p:cNvSpPr>
          <p:nvPr>
            <p:ph type="sldImg"/>
          </p:nvPr>
        </p:nvSpPr>
        <p:spPr>
          <a:xfrm>
            <a:off x="109538" y="750888"/>
            <a:ext cx="6578600" cy="3702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a:spLocks noGrp="1" noChangeArrowheads="1"/>
          </p:cNvSpPr>
          <p:nvPr>
            <p:ph type="body" idx="1"/>
          </p:nvPr>
        </p:nvSpPr>
        <p:spPr>
          <a:xfrm>
            <a:off x="679450" y="4689475"/>
            <a:ext cx="5438775" cy="44450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extLst>
      <p:ext uri="{BB962C8B-B14F-4D97-AF65-F5344CB8AC3E}">
        <p14:creationId xmlns:p14="http://schemas.microsoft.com/office/powerpoint/2010/main" val="3477022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fontAlgn="base">
              <a:spcBef>
                <a:spcPct val="0"/>
              </a:spcBef>
              <a:spcAft>
                <a:spcPct val="0"/>
              </a:spcAft>
            </a:pPr>
            <a:fld id="{333AAB0A-E915-483A-B9BE-D0BA88E1FD4C}" type="slidenum">
              <a:rPr lang="sl-SI" altLang="sl-SI" sz="1300" smtClean="0"/>
              <a:pPr fontAlgn="base">
                <a:spcBef>
                  <a:spcPct val="0"/>
                </a:spcBef>
                <a:spcAft>
                  <a:spcPct val="0"/>
                </a:spcAft>
              </a:pPr>
              <a:t>6</a:t>
            </a:fld>
            <a:endParaRPr lang="sl-SI" altLang="sl-SI" sz="1300"/>
          </a:p>
        </p:txBody>
      </p:sp>
      <p:sp>
        <p:nvSpPr>
          <p:cNvPr id="32771" name="Rectangle 1"/>
          <p:cNvSpPr>
            <a:spLocks noGrp="1" noRot="1" noChangeAspect="1" noChangeArrowheads="1" noTextEdit="1"/>
          </p:cNvSpPr>
          <p:nvPr>
            <p:ph type="sldImg"/>
          </p:nvPr>
        </p:nvSpPr>
        <p:spPr>
          <a:xfrm>
            <a:off x="109538" y="750888"/>
            <a:ext cx="6578600" cy="3702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p:cNvSpPr>
            <a:spLocks noGrp="1" noChangeArrowheads="1"/>
          </p:cNvSpPr>
          <p:nvPr>
            <p:ph type="body" idx="1"/>
          </p:nvPr>
        </p:nvSpPr>
        <p:spPr>
          <a:xfrm>
            <a:off x="679450" y="4689475"/>
            <a:ext cx="5438775" cy="44450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extLst>
      <p:ext uri="{BB962C8B-B14F-4D97-AF65-F5344CB8AC3E}">
        <p14:creationId xmlns:p14="http://schemas.microsoft.com/office/powerpoint/2010/main" val="1968685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fontAlgn="base">
              <a:spcBef>
                <a:spcPct val="0"/>
              </a:spcBef>
              <a:spcAft>
                <a:spcPct val="0"/>
              </a:spcAft>
            </a:pPr>
            <a:fld id="{BFE3AE36-6344-4229-8C83-7A336CEEB717}" type="slidenum">
              <a:rPr lang="sl-SI" altLang="sl-SI" sz="1300" smtClean="0"/>
              <a:pPr fontAlgn="base">
                <a:spcBef>
                  <a:spcPct val="0"/>
                </a:spcBef>
                <a:spcAft>
                  <a:spcPct val="0"/>
                </a:spcAft>
              </a:pPr>
              <a:t>7</a:t>
            </a:fld>
            <a:endParaRPr lang="sl-SI" altLang="sl-SI" sz="1300"/>
          </a:p>
        </p:txBody>
      </p:sp>
      <p:sp>
        <p:nvSpPr>
          <p:cNvPr id="34819" name="Rectangle 1"/>
          <p:cNvSpPr>
            <a:spLocks noGrp="1" noRot="1" noChangeAspect="1" noChangeArrowheads="1" noTextEdit="1"/>
          </p:cNvSpPr>
          <p:nvPr>
            <p:ph type="sldImg"/>
          </p:nvPr>
        </p:nvSpPr>
        <p:spPr>
          <a:xfrm>
            <a:off x="109538" y="750888"/>
            <a:ext cx="6578600" cy="3702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p:cNvSpPr>
            <a:spLocks noGrp="1" noChangeArrowheads="1"/>
          </p:cNvSpPr>
          <p:nvPr>
            <p:ph type="body" idx="1"/>
          </p:nvPr>
        </p:nvSpPr>
        <p:spPr>
          <a:xfrm>
            <a:off x="679450" y="4689475"/>
            <a:ext cx="5438775" cy="44450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extLst>
      <p:ext uri="{BB962C8B-B14F-4D97-AF65-F5344CB8AC3E}">
        <p14:creationId xmlns:p14="http://schemas.microsoft.com/office/powerpoint/2010/main" val="194005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fontAlgn="base">
              <a:spcBef>
                <a:spcPct val="0"/>
              </a:spcBef>
              <a:spcAft>
                <a:spcPct val="0"/>
              </a:spcAft>
            </a:pPr>
            <a:fld id="{4F9D8E3C-4B6B-480D-853F-EE5D5F411C72}" type="slidenum">
              <a:rPr lang="sl-SI" altLang="sl-SI" sz="1300" smtClean="0"/>
              <a:pPr fontAlgn="base">
                <a:spcBef>
                  <a:spcPct val="0"/>
                </a:spcBef>
                <a:spcAft>
                  <a:spcPct val="0"/>
                </a:spcAft>
              </a:pPr>
              <a:t>8</a:t>
            </a:fld>
            <a:endParaRPr lang="sl-SI" altLang="sl-SI" sz="1300"/>
          </a:p>
        </p:txBody>
      </p:sp>
      <p:sp>
        <p:nvSpPr>
          <p:cNvPr id="36867" name="Rectangle 1"/>
          <p:cNvSpPr>
            <a:spLocks noGrp="1" noRot="1" noChangeAspect="1" noChangeArrowheads="1" noTextEdit="1"/>
          </p:cNvSpPr>
          <p:nvPr>
            <p:ph type="sldImg"/>
          </p:nvPr>
        </p:nvSpPr>
        <p:spPr>
          <a:xfrm>
            <a:off x="109538" y="750888"/>
            <a:ext cx="6578600" cy="3702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p:cNvSpPr>
            <a:spLocks noGrp="1" noChangeArrowheads="1"/>
          </p:cNvSpPr>
          <p:nvPr>
            <p:ph type="body" idx="1"/>
          </p:nvPr>
        </p:nvSpPr>
        <p:spPr>
          <a:xfrm>
            <a:off x="679450" y="4689475"/>
            <a:ext cx="5438775" cy="44450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extLst>
      <p:ext uri="{BB962C8B-B14F-4D97-AF65-F5344CB8AC3E}">
        <p14:creationId xmlns:p14="http://schemas.microsoft.com/office/powerpoint/2010/main" val="2808078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fontAlgn="base">
              <a:spcBef>
                <a:spcPct val="0"/>
              </a:spcBef>
              <a:spcAft>
                <a:spcPct val="0"/>
              </a:spcAft>
            </a:pPr>
            <a:fld id="{188DE4B9-69CB-4491-BFE4-1CB6EAC04CEF}" type="slidenum">
              <a:rPr lang="sl-SI" altLang="sl-SI" sz="1300" smtClean="0"/>
              <a:pPr fontAlgn="base">
                <a:spcBef>
                  <a:spcPct val="0"/>
                </a:spcBef>
                <a:spcAft>
                  <a:spcPct val="0"/>
                </a:spcAft>
              </a:pPr>
              <a:t>9</a:t>
            </a:fld>
            <a:endParaRPr lang="sl-SI" altLang="sl-SI" sz="1300"/>
          </a:p>
        </p:txBody>
      </p:sp>
      <p:sp>
        <p:nvSpPr>
          <p:cNvPr id="38915" name="Rectangle 1"/>
          <p:cNvSpPr>
            <a:spLocks noGrp="1" noRot="1" noChangeAspect="1" noChangeArrowheads="1" noTextEdit="1"/>
          </p:cNvSpPr>
          <p:nvPr>
            <p:ph type="sldImg"/>
          </p:nvPr>
        </p:nvSpPr>
        <p:spPr>
          <a:xfrm>
            <a:off x="109538" y="750888"/>
            <a:ext cx="6578600" cy="37020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Grp="1" noChangeArrowheads="1"/>
          </p:cNvSpPr>
          <p:nvPr>
            <p:ph type="body" idx="1"/>
          </p:nvPr>
        </p:nvSpPr>
        <p:spPr>
          <a:xfrm>
            <a:off x="679450" y="4689475"/>
            <a:ext cx="5438775" cy="44450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extLst>
      <p:ext uri="{BB962C8B-B14F-4D97-AF65-F5344CB8AC3E}">
        <p14:creationId xmlns:p14="http://schemas.microsoft.com/office/powerpoint/2010/main" val="603928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sl-SI"/>
              <a:t>Uredite slog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da uredite slog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14C0AB3-8F15-4078-85C8-38DBE57328FF}" type="datetimeFigureOut">
              <a:rPr lang="sl-SI" smtClean="0"/>
              <a:t>28. 02. 2023</a:t>
            </a:fld>
            <a:endParaRPr lang="sl-SI"/>
          </a:p>
        </p:txBody>
      </p:sp>
      <p:sp>
        <p:nvSpPr>
          <p:cNvPr id="5" name="Footer Placeholder 4"/>
          <p:cNvSpPr>
            <a:spLocks noGrp="1"/>
          </p:cNvSpPr>
          <p:nvPr>
            <p:ph type="ftr" sz="quarter" idx="11"/>
          </p:nvPr>
        </p:nvSpPr>
        <p:spPr>
          <a:xfrm>
            <a:off x="2692397" y="5037663"/>
            <a:ext cx="5214635" cy="279400"/>
          </a:xfrm>
        </p:spPr>
        <p:txBody>
          <a:bodyPr/>
          <a:lstStyle/>
          <a:p>
            <a:endParaRPr lang="sl-SI"/>
          </a:p>
        </p:txBody>
      </p:sp>
      <p:sp>
        <p:nvSpPr>
          <p:cNvPr id="6" name="Slide Number Placeholder 5"/>
          <p:cNvSpPr>
            <a:spLocks noGrp="1"/>
          </p:cNvSpPr>
          <p:nvPr>
            <p:ph type="sldNum" sz="quarter" idx="12"/>
          </p:nvPr>
        </p:nvSpPr>
        <p:spPr>
          <a:xfrm>
            <a:off x="8956900" y="5037663"/>
            <a:ext cx="551167" cy="279400"/>
          </a:xfrm>
        </p:spPr>
        <p:txBody>
          <a:bodyPr/>
          <a:lstStyle/>
          <a:p>
            <a:fld id="{2F720972-D9CE-4317-B2A6-CD17F8FE1548}" type="slidenum">
              <a:rPr lang="sl-SI" smtClean="0"/>
              <a:t>‹#›</a:t>
            </a:fld>
            <a:endParaRPr lang="sl-SI"/>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669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sl-SI"/>
              <a:t>Uredite slog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214C0AB3-8F15-4078-85C8-38DBE57328FF}" type="datetimeFigureOut">
              <a:rPr lang="sl-SI" smtClean="0"/>
              <a:t>28. 02. 2023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F720972-D9CE-4317-B2A6-CD17F8FE1548}" type="slidenum">
              <a:rPr lang="sl-SI" smtClean="0"/>
              <a:t>‹#›</a:t>
            </a:fld>
            <a:endParaRPr lang="sl-SI"/>
          </a:p>
        </p:txBody>
      </p:sp>
    </p:spTree>
    <p:extLst>
      <p:ext uri="{BB962C8B-B14F-4D97-AF65-F5344CB8AC3E}">
        <p14:creationId xmlns:p14="http://schemas.microsoft.com/office/powerpoint/2010/main" val="32765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sl-SI"/>
              <a:t>Uredite slog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214C0AB3-8F15-4078-85C8-38DBE57328FF}" type="datetimeFigureOut">
              <a:rPr lang="sl-SI" smtClean="0"/>
              <a:t>28. 02. 2023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F720972-D9CE-4317-B2A6-CD17F8FE1548}" type="slidenum">
              <a:rPr lang="sl-SI" smtClean="0"/>
              <a:t>‹#›</a:t>
            </a:fld>
            <a:endParaRPr lang="sl-SI"/>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8118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sl-SI"/>
              <a:t>Uredite slog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214C0AB3-8F15-4078-85C8-38DBE57328FF}" type="datetimeFigureOut">
              <a:rPr lang="sl-SI" smtClean="0"/>
              <a:t>28. 02. 2023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F720972-D9CE-4317-B2A6-CD17F8FE1548}" type="slidenum">
              <a:rPr lang="sl-SI" smtClean="0"/>
              <a:t>‹#›</a:t>
            </a:fld>
            <a:endParaRPr lang="sl-SI"/>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110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sl-SI"/>
              <a:t>Uredite slog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214C0AB3-8F15-4078-85C8-38DBE57328FF}" type="datetimeFigureOut">
              <a:rPr lang="sl-SI" smtClean="0"/>
              <a:t>28. 02. 2023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F720972-D9CE-4317-B2A6-CD17F8FE1548}" type="slidenum">
              <a:rPr lang="sl-SI" smtClean="0"/>
              <a:t>‹#›</a:t>
            </a:fld>
            <a:endParaRPr lang="sl-SI"/>
          </a:p>
        </p:txBody>
      </p:sp>
    </p:spTree>
    <p:extLst>
      <p:ext uri="{BB962C8B-B14F-4D97-AF65-F5344CB8AC3E}">
        <p14:creationId xmlns:p14="http://schemas.microsoft.com/office/powerpoint/2010/main" val="38073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sl-SI"/>
              <a:t>Uredite slog naslova matrice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214C0AB3-8F15-4078-85C8-38DBE57328FF}" type="datetimeFigureOut">
              <a:rPr lang="sl-SI" smtClean="0"/>
              <a:t>28. 02. 2023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F720972-D9CE-4317-B2A6-CD17F8FE1548}" type="slidenum">
              <a:rPr lang="sl-SI" smtClean="0"/>
              <a:t>‹#›</a:t>
            </a:fld>
            <a:endParaRPr lang="sl-SI"/>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2058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sl-SI"/>
              <a:t>Uredite slog naslova matrice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214C0AB3-8F15-4078-85C8-38DBE57328FF}" type="datetimeFigureOut">
              <a:rPr lang="sl-SI" smtClean="0"/>
              <a:t>28. 02. 2023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F720972-D9CE-4317-B2A6-CD17F8FE1548}" type="slidenum">
              <a:rPr lang="sl-SI" smtClean="0"/>
              <a:t>‹#›</a:t>
            </a:fld>
            <a:endParaRPr lang="sl-SI"/>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27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214C0AB3-8F15-4078-85C8-38DBE57328FF}" type="datetimeFigureOut">
              <a:rPr lang="sl-SI" smtClean="0"/>
              <a:t>28. 02. 2023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F720972-D9CE-4317-B2A6-CD17F8FE1548}" type="slidenum">
              <a:rPr lang="sl-SI" smtClean="0"/>
              <a:t>‹#›</a:t>
            </a:fld>
            <a:endParaRPr lang="sl-S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4884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214C0AB3-8F15-4078-85C8-38DBE57328FF}" type="datetimeFigureOut">
              <a:rPr lang="sl-SI" smtClean="0"/>
              <a:t>28. 02. 2023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F720972-D9CE-4317-B2A6-CD17F8FE1548}" type="slidenum">
              <a:rPr lang="sl-SI" smtClean="0"/>
              <a:t>‹#›</a:t>
            </a:fld>
            <a:endParaRPr lang="sl-SI"/>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3111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Postavitev po meri">
    <p:spTree>
      <p:nvGrpSpPr>
        <p:cNvPr id="1" name=""/>
        <p:cNvGrpSpPr/>
        <p:nvPr/>
      </p:nvGrpSpPr>
      <p:grpSpPr>
        <a:xfrm>
          <a:off x="0" y="0"/>
          <a:ext cx="0" cy="0"/>
          <a:chOff x="0" y="0"/>
          <a:chExt cx="0" cy="0"/>
        </a:xfrm>
      </p:grpSpPr>
      <p:sp>
        <p:nvSpPr>
          <p:cNvPr id="2" name="Naslov 1"/>
          <p:cNvSpPr>
            <a:spLocks noGrp="1"/>
          </p:cNvSpPr>
          <p:nvPr>
            <p:ph type="title"/>
          </p:nvPr>
        </p:nvSpPr>
        <p:spPr>
          <a:xfrm>
            <a:off x="2589213" y="2514600"/>
            <a:ext cx="8913812" cy="2260600"/>
          </a:xfrm>
        </p:spPr>
        <p:txBody>
          <a:bodyPr/>
          <a:lstStyle/>
          <a:p>
            <a:r>
              <a:rPr lang="sl-SI"/>
              <a:t>Uredite slog naslova matrice</a:t>
            </a:r>
          </a:p>
        </p:txBody>
      </p:sp>
      <p:sp>
        <p:nvSpPr>
          <p:cNvPr id="3" name="Rectangle 29"/>
          <p:cNvSpPr>
            <a:spLocks noGrp="1" noChangeArrowheads="1"/>
          </p:cNvSpPr>
          <p:nvPr>
            <p:ph type="dt" idx="10"/>
          </p:nvPr>
        </p:nvSpPr>
        <p:spPr/>
        <p:txBody>
          <a:bodyPr/>
          <a:lstStyle>
            <a:lvl1pPr>
              <a:defRPr/>
            </a:lvl1pPr>
          </a:lstStyle>
          <a:p>
            <a:pPr>
              <a:defRPr/>
            </a:pPr>
            <a:r>
              <a:rPr lang="sl-SI" altLang="sl-SI"/>
              <a:t>04.02.21</a:t>
            </a:r>
          </a:p>
        </p:txBody>
      </p:sp>
      <p:sp>
        <p:nvSpPr>
          <p:cNvPr id="4" name="Rectangle 32"/>
          <p:cNvSpPr>
            <a:spLocks noGrp="1" noChangeArrowheads="1"/>
          </p:cNvSpPr>
          <p:nvPr>
            <p:ph type="sldNum" idx="11"/>
          </p:nvPr>
        </p:nvSpPr>
        <p:spPr/>
        <p:txBody>
          <a:bodyPr/>
          <a:lstStyle>
            <a:lvl1pPr>
              <a:defRPr/>
            </a:lvl1pPr>
          </a:lstStyle>
          <a:p>
            <a:pPr>
              <a:defRPr/>
            </a:pPr>
            <a:fld id="{6D0551E3-312A-48EB-8A54-4E82948C4A5D}" type="slidenum">
              <a:rPr lang="sl-SI" altLang="sl-SI"/>
              <a:pPr>
                <a:defRPr/>
              </a:pPr>
              <a:t>‹#›</a:t>
            </a:fld>
            <a:endParaRPr lang="sl-SI" altLang="sl-SI"/>
          </a:p>
        </p:txBody>
      </p:sp>
    </p:spTree>
    <p:extLst>
      <p:ext uri="{BB962C8B-B14F-4D97-AF65-F5344CB8AC3E}">
        <p14:creationId xmlns:p14="http://schemas.microsoft.com/office/powerpoint/2010/main" val="145063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214C0AB3-8F15-4078-85C8-38DBE57328FF}" type="datetimeFigureOut">
              <a:rPr lang="sl-SI" smtClean="0"/>
              <a:t>28. 02. 2023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F720972-D9CE-4317-B2A6-CD17F8FE1548}" type="slidenum">
              <a:rPr lang="sl-SI" smtClean="0"/>
              <a:t>‹#›</a:t>
            </a:fld>
            <a:endParaRPr lang="sl-SI"/>
          </a:p>
        </p:txBody>
      </p:sp>
    </p:spTree>
    <p:extLst>
      <p:ext uri="{BB962C8B-B14F-4D97-AF65-F5344CB8AC3E}">
        <p14:creationId xmlns:p14="http://schemas.microsoft.com/office/powerpoint/2010/main" val="420298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sl-SI"/>
              <a:t>Uredite slog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214C0AB3-8F15-4078-85C8-38DBE57328FF}" type="datetimeFigureOut">
              <a:rPr lang="sl-SI" smtClean="0"/>
              <a:t>28. 02. 2023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2F720972-D9CE-4317-B2A6-CD17F8FE1548}" type="slidenum">
              <a:rPr lang="sl-SI" smtClean="0"/>
              <a:t>‹#›</a:t>
            </a:fld>
            <a:endParaRPr lang="sl-SI"/>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002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214C0AB3-8F15-4078-85C8-38DBE57328FF}" type="datetimeFigureOut">
              <a:rPr lang="sl-SI" smtClean="0"/>
              <a:t>28. 02. 2023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F720972-D9CE-4317-B2A6-CD17F8FE1548}" type="slidenum">
              <a:rPr lang="sl-SI" smtClean="0"/>
              <a:t>‹#›</a:t>
            </a:fld>
            <a:endParaRPr lang="sl-SI"/>
          </a:p>
        </p:txBody>
      </p:sp>
    </p:spTree>
    <p:extLst>
      <p:ext uri="{BB962C8B-B14F-4D97-AF65-F5344CB8AC3E}">
        <p14:creationId xmlns:p14="http://schemas.microsoft.com/office/powerpoint/2010/main" val="134986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Uredite slog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214C0AB3-8F15-4078-85C8-38DBE57328FF}" type="datetimeFigureOut">
              <a:rPr lang="sl-SI" smtClean="0"/>
              <a:t>28. 02. 2023</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2F720972-D9CE-4317-B2A6-CD17F8FE1548}" type="slidenum">
              <a:rPr lang="sl-SI" smtClean="0"/>
              <a:t>‹#›</a:t>
            </a:fld>
            <a:endParaRPr lang="sl-SI"/>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578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214C0AB3-8F15-4078-85C8-38DBE57328FF}" type="datetimeFigureOut">
              <a:rPr lang="sl-SI" smtClean="0"/>
              <a:t>28. 02. 2023</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2F720972-D9CE-4317-B2A6-CD17F8FE1548}" type="slidenum">
              <a:rPr lang="sl-SI" smtClean="0"/>
              <a:t>‹#›</a:t>
            </a:fld>
            <a:endParaRPr lang="sl-S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27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C0AB3-8F15-4078-85C8-38DBE57328FF}" type="datetimeFigureOut">
              <a:rPr lang="sl-SI" smtClean="0"/>
              <a:t>28. 02. 2023</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2F720972-D9CE-4317-B2A6-CD17F8FE1548}" type="slidenum">
              <a:rPr lang="sl-SI" smtClean="0"/>
              <a:t>‹#›</a:t>
            </a:fld>
            <a:endParaRPr lang="sl-SI"/>
          </a:p>
        </p:txBody>
      </p:sp>
    </p:spTree>
    <p:extLst>
      <p:ext uri="{BB962C8B-B14F-4D97-AF65-F5344CB8AC3E}">
        <p14:creationId xmlns:p14="http://schemas.microsoft.com/office/powerpoint/2010/main" val="314734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sl-SI"/>
              <a:t>Uredite slog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214C0AB3-8F15-4078-85C8-38DBE57328FF}" type="datetimeFigureOut">
              <a:rPr lang="sl-SI" smtClean="0"/>
              <a:t>28. 02. 2023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F720972-D9CE-4317-B2A6-CD17F8FE1548}" type="slidenum">
              <a:rPr lang="sl-SI" smtClean="0"/>
              <a:t>‹#›</a:t>
            </a:fld>
            <a:endParaRPr lang="sl-SI"/>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01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sl-SI"/>
              <a:t>Uredite slog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214C0AB3-8F15-4078-85C8-38DBE57328FF}" type="datetimeFigureOut">
              <a:rPr lang="sl-SI" smtClean="0"/>
              <a:t>28. 02. 2023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2F720972-D9CE-4317-B2A6-CD17F8FE1548}" type="slidenum">
              <a:rPr lang="sl-SI" smtClean="0"/>
              <a:t>‹#›</a:t>
            </a:fld>
            <a:endParaRPr lang="sl-SI"/>
          </a:p>
        </p:txBody>
      </p:sp>
    </p:spTree>
    <p:extLst>
      <p:ext uri="{BB962C8B-B14F-4D97-AF65-F5344CB8AC3E}">
        <p14:creationId xmlns:p14="http://schemas.microsoft.com/office/powerpoint/2010/main" val="46191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sl-SI"/>
              <a:t>Uredite slog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4C0AB3-8F15-4078-85C8-38DBE57328FF}" type="datetimeFigureOut">
              <a:rPr lang="sl-SI" smtClean="0"/>
              <a:t>28. 02. 2023</a:t>
            </a:fld>
            <a:endParaRPr lang="sl-SI"/>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sl-SI"/>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720972-D9CE-4317-B2A6-CD17F8FE1548}" type="slidenum">
              <a:rPr lang="sl-SI" smtClean="0"/>
              <a:t>‹#›</a:t>
            </a:fld>
            <a:endParaRPr lang="sl-SI"/>
          </a:p>
        </p:txBody>
      </p:sp>
    </p:spTree>
    <p:extLst>
      <p:ext uri="{BB962C8B-B14F-4D97-AF65-F5344CB8AC3E}">
        <p14:creationId xmlns:p14="http://schemas.microsoft.com/office/powerpoint/2010/main" val="52949393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1271588" y="1157288"/>
            <a:ext cx="9780587" cy="3303876"/>
          </a:xfrm>
        </p:spPr>
        <p:txBody>
          <a:bodyPr anchor="t">
            <a:normAutofit fontScale="90000"/>
          </a:bodyPr>
          <a:lstStyle/>
          <a:p>
            <a:pPr eaLnBrk="1" fontAlgn="auto" hangingPunct="1">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br>
              <a:rPr lang="sl-SI" altLang="sl-SI" sz="3200" dirty="0">
                <a:solidFill>
                  <a:srgbClr val="262626"/>
                </a:solidFill>
                <a:latin typeface="Times New Roman" panose="02020603050405020304" pitchFamily="18" charset="0"/>
              </a:rPr>
            </a:br>
            <a:r>
              <a:rPr lang="sl-SI" altLang="sl-SI" sz="3200" dirty="0">
                <a:solidFill>
                  <a:srgbClr val="262626"/>
                </a:solidFill>
                <a:latin typeface="Times New Roman" panose="02020603050405020304" pitchFamily="18" charset="0"/>
              </a:rPr>
              <a:t> </a:t>
            </a:r>
            <a:br>
              <a:rPr lang="sl-SI" altLang="sl-SI" sz="3200" dirty="0">
                <a:solidFill>
                  <a:srgbClr val="262626"/>
                </a:solidFill>
                <a:latin typeface="Times New Roman" panose="02020603050405020304" pitchFamily="18" charset="0"/>
              </a:rPr>
            </a:br>
            <a:r>
              <a:rPr lang="sl-SI" altLang="sl-SI" sz="3200" dirty="0">
                <a:solidFill>
                  <a:srgbClr val="262626"/>
                </a:solidFill>
                <a:latin typeface="Times New Roman" panose="02020603050405020304" pitchFamily="18" charset="0"/>
              </a:rPr>
              <a:t>VPIS V PRVI RAZRED </a:t>
            </a:r>
            <a:br>
              <a:rPr lang="sl-SI" altLang="sl-SI" sz="3200" dirty="0">
                <a:solidFill>
                  <a:srgbClr val="262626"/>
                </a:solidFill>
                <a:latin typeface="Times New Roman" panose="02020603050405020304" pitchFamily="18" charset="0"/>
              </a:rPr>
            </a:br>
            <a:r>
              <a:rPr lang="sl-SI" altLang="sl-SI" sz="3200" dirty="0">
                <a:solidFill>
                  <a:srgbClr val="262626"/>
                </a:solidFill>
                <a:latin typeface="Times New Roman" panose="02020603050405020304" pitchFamily="18" charset="0"/>
              </a:rPr>
              <a:t>OSNOVNE ŠOLE ALOJZA GRADNIKA DOBROVO</a:t>
            </a:r>
            <a:br>
              <a:rPr lang="sl-SI" altLang="sl-SI" sz="3200" dirty="0">
                <a:solidFill>
                  <a:srgbClr val="262626"/>
                </a:solidFill>
                <a:latin typeface="Times New Roman" panose="02020603050405020304" pitchFamily="18" charset="0"/>
              </a:rPr>
            </a:br>
            <a:r>
              <a:rPr lang="sl-SI" altLang="sl-SI" sz="3200" dirty="0">
                <a:solidFill>
                  <a:srgbClr val="262626"/>
                </a:solidFill>
                <a:latin typeface="Times New Roman" panose="02020603050405020304" pitchFamily="18" charset="0"/>
              </a:rPr>
              <a:t>        </a:t>
            </a:r>
            <a:br>
              <a:rPr lang="sl-SI" altLang="sl-SI" sz="3200" dirty="0">
                <a:solidFill>
                  <a:srgbClr val="262626"/>
                </a:solidFill>
                <a:latin typeface="Times New Roman" panose="02020603050405020304" pitchFamily="18" charset="0"/>
              </a:rPr>
            </a:br>
            <a:br>
              <a:rPr lang="sl-SI" altLang="sl-SI" sz="3200" dirty="0">
                <a:solidFill>
                  <a:srgbClr val="262626"/>
                </a:solidFill>
                <a:latin typeface="Times New Roman" panose="02020603050405020304" pitchFamily="18" charset="0"/>
              </a:rPr>
            </a:br>
            <a:r>
              <a:rPr lang="sl-SI" altLang="sl-SI" sz="3200" dirty="0">
                <a:solidFill>
                  <a:srgbClr val="262626"/>
                </a:solidFill>
                <a:latin typeface="Times New Roman" panose="02020603050405020304" pitchFamily="18" charset="0"/>
              </a:rPr>
              <a:t>2023 - 2024</a:t>
            </a:r>
          </a:p>
        </p:txBody>
      </p:sp>
      <p:sp>
        <p:nvSpPr>
          <p:cNvPr id="4099" name="Rectangle 2"/>
          <p:cNvSpPr>
            <a:spLocks noGrp="1" noChangeArrowheads="1"/>
          </p:cNvSpPr>
          <p:nvPr>
            <p:ph type="subTitle" idx="4294967295"/>
          </p:nvPr>
        </p:nvSpPr>
        <p:spPr>
          <a:xfrm>
            <a:off x="2410691" y="4461164"/>
            <a:ext cx="7689273" cy="1677699"/>
          </a:xfrm>
        </p:spPr>
        <p:txBody>
          <a:bodyPr lIns="90000" tIns="45000" rIns="90000" bIns="45000">
            <a:normAutofit/>
          </a:bodyPr>
          <a:lstStyle/>
          <a:p>
            <a:pPr marL="0" indent="0" algn="ctr" eaLnBrk="1" fontAlgn="auto" hangingPunct="1">
              <a:lnSpc>
                <a:spcPct val="10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sl-SI" altLang="sl-SI" dirty="0">
                <a:solidFill>
                  <a:srgbClr val="000000"/>
                </a:solidFill>
                <a:latin typeface="Arial" panose="020B0604020202020204" pitchFamily="34" charset="0"/>
              </a:rPr>
              <a:t> </a:t>
            </a:r>
          </a:p>
          <a:p>
            <a:pPr marL="0" indent="0" algn="ctr" eaLnBrk="1" fontAlgn="auto" hangingPunct="1">
              <a:lnSpc>
                <a:spcPct val="100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sl-SI" altLang="sl-SI" dirty="0">
                <a:solidFill>
                  <a:srgbClr val="000000"/>
                </a:solidFill>
                <a:latin typeface="Arial" panose="020B0604020202020204" pitchFamily="34" charset="0"/>
              </a:rPr>
              <a:t>Informacije pred vpisom </a:t>
            </a:r>
          </a:p>
          <a:p>
            <a:pPr marL="0" indent="0" algn="ctr" eaLnBrk="1" fontAlgn="auto"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sl-SI" altLang="sl-SI" dirty="0">
                <a:solidFill>
                  <a:srgbClr val="000000"/>
                </a:solidFill>
                <a:latin typeface="Arial" panose="020B0604020202020204" pitchFamily="34" charset="0"/>
              </a:rPr>
              <a:t> </a:t>
            </a:r>
            <a:r>
              <a:rPr lang="sl-SI" altLang="sl-SI" sz="2000" dirty="0">
                <a:solidFill>
                  <a:srgbClr val="000000"/>
                </a:solidFill>
                <a:latin typeface="Arial" panose="020B0604020202020204" pitchFamily="34" charset="0"/>
              </a:rPr>
              <a:t>Pripravila Nataša Marinič, univ. dipl. psiholog </a:t>
            </a:r>
          </a:p>
        </p:txBody>
      </p:sp>
      <p:pic>
        <p:nvPicPr>
          <p:cNvPr id="21508" name="Slika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2924" y="3077417"/>
            <a:ext cx="10779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58264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762001" y="803565"/>
            <a:ext cx="10432472" cy="4738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404040"/>
                </a:solidFill>
                <a:latin typeface="Century Gothic" panose="020B0502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400">
                <a:solidFill>
                  <a:srgbClr val="404040"/>
                </a:solidFill>
                <a:latin typeface="Century Gothic" panose="020B0502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200">
                <a:solidFill>
                  <a:srgbClr val="404040"/>
                </a:solidFill>
                <a:latin typeface="Century Gothic" panose="020B0502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200">
                <a:solidFill>
                  <a:srgbClr val="404040"/>
                </a:solidFill>
                <a:latin typeface="Century Gothic" panose="020B0502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404040"/>
                </a:solidFill>
                <a:latin typeface="Century Gothic" panose="020B0502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404040"/>
                </a:solidFill>
                <a:latin typeface="Century Gothic" panose="020B0502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404040"/>
                </a:solidFill>
                <a:latin typeface="Century Gothic" panose="020B0502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404040"/>
                </a:solidFill>
                <a:latin typeface="Century Gothic" panose="020B0502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404040"/>
                </a:solidFill>
                <a:latin typeface="Century Gothic" panose="020B0502020202020204" pitchFamily="34" charset="0"/>
                <a:ea typeface="Microsoft YaHei" panose="020B0503020204020204" pitchFamily="34" charset="-122"/>
              </a:defRPr>
            </a:lvl9pPr>
          </a:lstStyle>
          <a:p>
            <a:pPr algn="just" eaLnBrk="1" fontAlgn="auto" hangingPunct="1">
              <a:lnSpc>
                <a:spcPct val="100000"/>
              </a:lnSpc>
              <a:spcBef>
                <a:spcPts val="0"/>
              </a:spcBef>
              <a:spcAft>
                <a:spcPct val="0"/>
              </a:spcAft>
              <a:defRPr/>
            </a:pPr>
            <a:r>
              <a:rPr lang="sl-SI" altLang="sl-SI" sz="1400" b="1" dirty="0">
                <a:solidFill>
                  <a:srgbClr val="000000"/>
                </a:solidFill>
                <a:latin typeface="Times New Roman" panose="02020603050405020304" pitchFamily="18" charset="0"/>
                <a:cs typeface="Times New Roman" panose="02020603050405020304" pitchFamily="18" charset="0"/>
              </a:rPr>
              <a:t>                                                   </a:t>
            </a:r>
          </a:p>
          <a:p>
            <a:pPr algn="just" eaLnBrk="1" fontAlgn="auto" hangingPunct="1">
              <a:lnSpc>
                <a:spcPct val="100000"/>
              </a:lnSpc>
              <a:spcBef>
                <a:spcPts val="0"/>
              </a:spcBef>
              <a:spcAft>
                <a:spcPct val="0"/>
              </a:spcAft>
              <a:defRPr/>
            </a:pPr>
            <a:r>
              <a:rPr lang="sl-SI" altLang="sl-SI" sz="1400" b="1" dirty="0">
                <a:solidFill>
                  <a:srgbClr val="000000"/>
                </a:solidFill>
                <a:latin typeface="Times New Roman" panose="02020603050405020304" pitchFamily="18" charset="0"/>
                <a:cs typeface="Times New Roman" panose="02020603050405020304" pitchFamily="18" charset="0"/>
              </a:rPr>
              <a:t>                                                                              </a:t>
            </a:r>
            <a:r>
              <a:rPr lang="sl-SI" altLang="sl-SI" b="1" dirty="0">
                <a:solidFill>
                  <a:srgbClr val="000000"/>
                </a:solidFill>
                <a:latin typeface="Times New Roman" panose="02020603050405020304" pitchFamily="18" charset="0"/>
                <a:cs typeface="Times New Roman" panose="02020603050405020304" pitchFamily="18" charset="0"/>
              </a:rPr>
              <a:t>Prihod v šolo  in odhod  domov</a:t>
            </a:r>
          </a:p>
          <a:p>
            <a:pPr algn="just" eaLnBrk="1" fontAlgn="auto" hangingPunct="1">
              <a:lnSpc>
                <a:spcPct val="100000"/>
              </a:lnSpc>
              <a:spcBef>
                <a:spcPts val="0"/>
              </a:spcBef>
              <a:spcAft>
                <a:spcPct val="0"/>
              </a:spcAft>
              <a:defRPr/>
            </a:pPr>
            <a:r>
              <a:rPr lang="sl-SI" altLang="sl-SI" b="1" dirty="0">
                <a:solidFill>
                  <a:srgbClr val="000000"/>
                </a:solidFill>
                <a:latin typeface="Times New Roman" panose="02020603050405020304" pitchFamily="18" charset="0"/>
                <a:cs typeface="Times New Roman" panose="02020603050405020304" pitchFamily="18" charset="0"/>
              </a:rPr>
              <a:t> </a:t>
            </a:r>
          </a:p>
          <a:p>
            <a:pPr algn="just" eaLnBrk="1" fontAlgn="auto" hangingPunct="1">
              <a:lnSpc>
                <a:spcPct val="100000"/>
              </a:lnSpc>
              <a:spcBef>
                <a:spcPts val="0"/>
              </a:spcBef>
              <a:spcAft>
                <a:spcPct val="0"/>
              </a:spcAft>
              <a:defRPr/>
            </a:pPr>
            <a:r>
              <a:rPr lang="sl-SI" altLang="sl-SI" dirty="0">
                <a:solidFill>
                  <a:srgbClr val="000000"/>
                </a:solidFill>
                <a:latin typeface="Times New Roman" panose="02020603050405020304" pitchFamily="18" charset="0"/>
                <a:cs typeface="Times New Roman" panose="02020603050405020304" pitchFamily="18" charset="0"/>
              </a:rPr>
              <a:t>                                                     -     spremstvo polnoletne osebe, </a:t>
            </a:r>
          </a:p>
          <a:p>
            <a:pPr algn="just" eaLnBrk="1" fontAlgn="auto" hangingPunct="1">
              <a:lnSpc>
                <a:spcPct val="100000"/>
              </a:lnSpc>
              <a:spcBef>
                <a:spcPts val="0"/>
              </a:spcBef>
              <a:spcAft>
                <a:spcPct val="0"/>
              </a:spcAft>
              <a:defRPr/>
            </a:pPr>
            <a:r>
              <a:rPr lang="sl-SI" altLang="sl-SI" dirty="0">
                <a:solidFill>
                  <a:srgbClr val="000000"/>
                </a:solidFill>
                <a:latin typeface="Times New Roman" panose="02020603050405020304" pitchFamily="18" charset="0"/>
                <a:cs typeface="Times New Roman" panose="02020603050405020304" pitchFamily="18" charset="0"/>
              </a:rPr>
              <a:t>                                                     -  lahko tudi otroci, starejši od 10 let;</a:t>
            </a:r>
          </a:p>
          <a:p>
            <a:pPr algn="just" eaLnBrk="1" fontAlgn="auto" hangingPunct="1">
              <a:lnSpc>
                <a:spcPct val="100000"/>
              </a:lnSpc>
              <a:spcBef>
                <a:spcPts val="0"/>
              </a:spcBef>
              <a:spcAft>
                <a:spcPct val="0"/>
              </a:spcAft>
              <a:defRPr/>
            </a:pPr>
            <a:r>
              <a:rPr lang="sl-SI" altLang="sl-SI" dirty="0">
                <a:solidFill>
                  <a:srgbClr val="000000"/>
                </a:solidFill>
                <a:latin typeface="Times New Roman" panose="02020603050405020304" pitchFamily="18" charset="0"/>
                <a:cs typeface="Times New Roman" panose="02020603050405020304" pitchFamily="18" charset="0"/>
              </a:rPr>
              <a:t> </a:t>
            </a:r>
          </a:p>
          <a:p>
            <a:pPr algn="just" eaLnBrk="1" fontAlgn="auto" hangingPunct="1">
              <a:lnSpc>
                <a:spcPct val="100000"/>
              </a:lnSpc>
              <a:spcBef>
                <a:spcPts val="0"/>
              </a:spcBef>
              <a:spcAft>
                <a:spcPct val="0"/>
              </a:spcAft>
              <a:defRPr/>
            </a:pPr>
            <a:r>
              <a:rPr lang="sl-SI" altLang="sl-SI" dirty="0">
                <a:solidFill>
                  <a:srgbClr val="000000"/>
                </a:solidFill>
                <a:latin typeface="Times New Roman" panose="02020603050405020304" pitchFamily="18" charset="0"/>
                <a:cs typeface="Times New Roman" panose="02020603050405020304" pitchFamily="18" charset="0"/>
              </a:rPr>
              <a:t>                                          Prevoze opravljamo z </a:t>
            </a:r>
            <a:r>
              <a:rPr lang="sl-SI" altLang="sl-SI" b="1" dirty="0">
                <a:solidFill>
                  <a:srgbClr val="000000"/>
                </a:solidFill>
                <a:latin typeface="Times New Roman" panose="02020603050405020304" pitchFamily="18" charset="0"/>
                <a:cs typeface="Times New Roman" panose="02020603050405020304" pitchFamily="18" charset="0"/>
              </a:rPr>
              <a:t>avtobusi </a:t>
            </a:r>
            <a:r>
              <a:rPr lang="sl-SI" altLang="sl-SI" dirty="0">
                <a:solidFill>
                  <a:srgbClr val="000000"/>
                </a:solidFill>
                <a:latin typeface="Times New Roman" panose="02020603050405020304" pitchFamily="18" charset="0"/>
                <a:cs typeface="Times New Roman" panose="02020603050405020304" pitchFamily="18" charset="0"/>
              </a:rPr>
              <a:t>in </a:t>
            </a:r>
            <a:r>
              <a:rPr lang="sl-SI" altLang="sl-SI" b="1" dirty="0">
                <a:solidFill>
                  <a:srgbClr val="000000"/>
                </a:solidFill>
                <a:latin typeface="Times New Roman" panose="02020603050405020304" pitchFamily="18" charset="0"/>
                <a:cs typeface="Times New Roman" panose="02020603050405020304" pitchFamily="18" charset="0"/>
              </a:rPr>
              <a:t>šolskim kombijem</a:t>
            </a:r>
            <a:r>
              <a:rPr lang="sl-SI" altLang="sl-SI" dirty="0">
                <a:solidFill>
                  <a:srgbClr val="000000"/>
                </a:solidFill>
                <a:latin typeface="Times New Roman" panose="02020603050405020304" pitchFamily="18" charset="0"/>
                <a:cs typeface="Times New Roman" panose="02020603050405020304" pitchFamily="18" charset="0"/>
              </a:rPr>
              <a:t>.</a:t>
            </a:r>
          </a:p>
          <a:p>
            <a:pPr algn="just" eaLnBrk="1" fontAlgn="auto" hangingPunct="1">
              <a:lnSpc>
                <a:spcPct val="100000"/>
              </a:lnSpc>
              <a:spcBef>
                <a:spcPts val="0"/>
              </a:spcBef>
              <a:spcAft>
                <a:spcPct val="0"/>
              </a:spcAft>
              <a:defRPr/>
            </a:pPr>
            <a:r>
              <a:rPr lang="sl-SI" altLang="sl-SI" dirty="0">
                <a:solidFill>
                  <a:srgbClr val="000000"/>
                </a:solidFill>
                <a:latin typeface="Times New Roman" panose="02020603050405020304" pitchFamily="18" charset="0"/>
                <a:cs typeface="Times New Roman" panose="02020603050405020304" pitchFamily="18" charset="0"/>
              </a:rPr>
              <a:t>                                          Do odhoda avtobusa je organizirano </a:t>
            </a:r>
            <a:r>
              <a:rPr lang="sl-SI" altLang="sl-SI" b="1" dirty="0">
                <a:solidFill>
                  <a:srgbClr val="000000"/>
                </a:solidFill>
                <a:latin typeface="Times New Roman" panose="02020603050405020304" pitchFamily="18" charset="0"/>
                <a:cs typeface="Times New Roman" panose="02020603050405020304" pitchFamily="18" charset="0"/>
              </a:rPr>
              <a:t>varstvo vozačev</a:t>
            </a:r>
            <a:r>
              <a:rPr lang="sl-SI" altLang="sl-SI" dirty="0">
                <a:solidFill>
                  <a:srgbClr val="000000"/>
                </a:solidFill>
                <a:latin typeface="Times New Roman" panose="02020603050405020304" pitchFamily="18" charset="0"/>
                <a:cs typeface="Times New Roman" panose="02020603050405020304" pitchFamily="18" charset="0"/>
              </a:rPr>
              <a:t>. </a:t>
            </a:r>
          </a:p>
          <a:p>
            <a:pPr algn="just" eaLnBrk="1" fontAlgn="auto" hangingPunct="1">
              <a:lnSpc>
                <a:spcPct val="100000"/>
              </a:lnSpc>
              <a:spcBef>
                <a:spcPts val="0"/>
              </a:spcBef>
              <a:spcAft>
                <a:spcPct val="0"/>
              </a:spcAft>
              <a:defRPr/>
            </a:pPr>
            <a:r>
              <a:rPr lang="sl-SI" altLang="sl-SI" dirty="0">
                <a:solidFill>
                  <a:srgbClr val="000000"/>
                </a:solidFill>
                <a:latin typeface="Times New Roman" panose="02020603050405020304" pitchFamily="18" charset="0"/>
                <a:cs typeface="Times New Roman" panose="02020603050405020304" pitchFamily="18" charset="0"/>
              </a:rPr>
              <a:t>                                          Učenec dobi brezplačno </a:t>
            </a:r>
            <a:r>
              <a:rPr lang="sl-SI" altLang="sl-SI" b="1" dirty="0">
                <a:solidFill>
                  <a:schemeClr val="accent5"/>
                </a:solidFill>
                <a:latin typeface="Times New Roman" panose="02020603050405020304" pitchFamily="18" charset="0"/>
                <a:cs typeface="Times New Roman" panose="02020603050405020304" pitchFamily="18" charset="0"/>
              </a:rPr>
              <a:t>letno vozovnico</a:t>
            </a:r>
            <a:r>
              <a:rPr lang="sl-SI" altLang="sl-SI" dirty="0">
                <a:solidFill>
                  <a:schemeClr val="accent5"/>
                </a:solidFill>
                <a:latin typeface="Times New Roman" panose="02020603050405020304" pitchFamily="18" charset="0"/>
                <a:cs typeface="Times New Roman" panose="02020603050405020304" pitchFamily="18" charset="0"/>
              </a:rPr>
              <a:t>. </a:t>
            </a:r>
          </a:p>
          <a:p>
            <a:pPr algn="just" eaLnBrk="1" fontAlgn="auto" hangingPunct="1">
              <a:lnSpc>
                <a:spcPct val="100000"/>
              </a:lnSpc>
              <a:spcBef>
                <a:spcPts val="0"/>
              </a:spcBef>
              <a:spcAft>
                <a:spcPct val="0"/>
              </a:spcAft>
              <a:defRPr/>
            </a:pPr>
            <a:r>
              <a:rPr lang="sl-SI" altLang="sl-SI" dirty="0">
                <a:solidFill>
                  <a:srgbClr val="000000"/>
                </a:solidFill>
                <a:latin typeface="Times New Roman" panose="02020603050405020304" pitchFamily="18" charset="0"/>
                <a:cs typeface="Times New Roman" panose="02020603050405020304" pitchFamily="18" charset="0"/>
              </a:rPr>
              <a:t>                                          </a:t>
            </a:r>
          </a:p>
          <a:p>
            <a:pPr algn="just" eaLnBrk="1" fontAlgn="auto" hangingPunct="1">
              <a:lnSpc>
                <a:spcPct val="100000"/>
              </a:lnSpc>
              <a:spcBef>
                <a:spcPts val="0"/>
              </a:spcBef>
              <a:spcAft>
                <a:spcPct val="0"/>
              </a:spcAft>
              <a:defRPr/>
            </a:pPr>
            <a:r>
              <a:rPr lang="sl-SI" altLang="sl-SI" dirty="0">
                <a:solidFill>
                  <a:srgbClr val="000000"/>
                </a:solidFill>
                <a:latin typeface="Times New Roman" panose="02020603050405020304" pitchFamily="18" charset="0"/>
                <a:cs typeface="Times New Roman" panose="02020603050405020304" pitchFamily="18" charset="0"/>
              </a:rPr>
              <a:t>                                                                </a:t>
            </a:r>
            <a:r>
              <a:rPr lang="sl-SI" altLang="sl-SI" b="1" dirty="0">
                <a:solidFill>
                  <a:srgbClr val="000000"/>
                </a:solidFill>
                <a:latin typeface="Times New Roman" panose="02020603050405020304" pitchFamily="18" charset="0"/>
                <a:cs typeface="Times New Roman" panose="02020603050405020304" pitchFamily="18" charset="0"/>
              </a:rPr>
              <a:t>                                              </a:t>
            </a:r>
          </a:p>
          <a:p>
            <a:pPr algn="just" eaLnBrk="1" fontAlgn="auto" hangingPunct="1">
              <a:lnSpc>
                <a:spcPct val="100000"/>
              </a:lnSpc>
              <a:spcBef>
                <a:spcPts val="0"/>
              </a:spcBef>
              <a:spcAft>
                <a:spcPct val="0"/>
              </a:spcAft>
              <a:defRPr/>
            </a:pPr>
            <a:r>
              <a:rPr lang="sl-SI" altLang="sl-SI" b="1" dirty="0">
                <a:solidFill>
                  <a:srgbClr val="000000"/>
                </a:solidFill>
                <a:latin typeface="Times New Roman" panose="02020603050405020304" pitchFamily="18" charset="0"/>
                <a:cs typeface="Times New Roman" panose="02020603050405020304" pitchFamily="18" charset="0"/>
              </a:rPr>
              <a:t>                                                            Šolska prehrana</a:t>
            </a:r>
          </a:p>
          <a:p>
            <a:pPr algn="just" eaLnBrk="1" fontAlgn="auto" hangingPunct="1">
              <a:lnSpc>
                <a:spcPct val="100000"/>
              </a:lnSpc>
              <a:spcBef>
                <a:spcPts val="0"/>
              </a:spcBef>
              <a:spcAft>
                <a:spcPct val="0"/>
              </a:spcAft>
              <a:defRPr/>
            </a:pPr>
            <a:endParaRPr lang="sl-SI" altLang="sl-SI" b="1" dirty="0">
              <a:solidFill>
                <a:srgbClr val="000000"/>
              </a:solidFill>
              <a:latin typeface="Times New Roman" panose="02020603050405020304" pitchFamily="18" charset="0"/>
              <a:cs typeface="Times New Roman" panose="02020603050405020304" pitchFamily="18" charset="0"/>
            </a:endParaRPr>
          </a:p>
          <a:p>
            <a:pPr algn="just" eaLnBrk="1" fontAlgn="auto" hangingPunct="1">
              <a:lnSpc>
                <a:spcPct val="100000"/>
              </a:lnSpc>
              <a:spcBef>
                <a:spcPts val="0"/>
              </a:spcBef>
              <a:spcAft>
                <a:spcPct val="0"/>
              </a:spcAft>
              <a:defRPr/>
            </a:pPr>
            <a:r>
              <a:rPr lang="sl-SI" altLang="sl-SI" dirty="0">
                <a:solidFill>
                  <a:srgbClr val="000000"/>
                </a:solidFill>
                <a:latin typeface="Times New Roman" panose="02020603050405020304" pitchFamily="18" charset="0"/>
                <a:cs typeface="Times New Roman" panose="02020603050405020304" pitchFamily="18" charset="0"/>
              </a:rPr>
              <a:t>                                    - dopoldanska malica, kosilo in popoldanska malica;</a:t>
            </a:r>
          </a:p>
          <a:p>
            <a:pPr algn="just" eaLnBrk="1" fontAlgn="auto" hangingPunct="1">
              <a:lnSpc>
                <a:spcPct val="100000"/>
              </a:lnSpc>
              <a:spcBef>
                <a:spcPts val="0"/>
              </a:spcBef>
              <a:spcAft>
                <a:spcPct val="0"/>
              </a:spcAft>
              <a:defRPr/>
            </a:pPr>
            <a:r>
              <a:rPr lang="sl-SI" altLang="sl-SI" dirty="0">
                <a:solidFill>
                  <a:srgbClr val="000000"/>
                </a:solidFill>
                <a:latin typeface="Times New Roman" panose="02020603050405020304" pitchFamily="18" charset="0"/>
                <a:cs typeface="Times New Roman" panose="02020603050405020304" pitchFamily="18" charset="0"/>
              </a:rPr>
              <a:t>                     </a:t>
            </a:r>
            <a:r>
              <a:rPr lang="sl-SI" altLang="sl-SI" dirty="0">
                <a:latin typeface="Times New Roman" panose="02020603050405020304" pitchFamily="18" charset="0"/>
                <a:cs typeface="Times New Roman" panose="02020603050405020304" pitchFamily="18" charset="0"/>
              </a:rPr>
              <a:t>Starši ob koncu šolskega leta za naslednje leto prijavijo učenca na šolsko prehrano na obrazcu  </a:t>
            </a:r>
          </a:p>
          <a:p>
            <a:pPr algn="just" eaLnBrk="1" fontAlgn="auto" hangingPunct="1">
              <a:lnSpc>
                <a:spcPct val="100000"/>
              </a:lnSpc>
              <a:spcBef>
                <a:spcPts val="0"/>
              </a:spcBef>
              <a:spcAft>
                <a:spcPct val="0"/>
              </a:spcAft>
              <a:defRPr/>
            </a:pPr>
            <a:r>
              <a:rPr lang="sl-SI" altLang="sl-SI" dirty="0">
                <a:latin typeface="Times New Roman" panose="02020603050405020304" pitchFamily="18" charset="0"/>
                <a:cs typeface="Times New Roman" panose="02020603050405020304" pitchFamily="18" charset="0"/>
              </a:rPr>
              <a:t>                     </a:t>
            </a:r>
            <a:r>
              <a:rPr lang="sl-SI" altLang="sl-SI" dirty="0">
                <a:solidFill>
                  <a:schemeClr val="accent5"/>
                </a:solidFill>
                <a:latin typeface="Times New Roman" panose="02020603050405020304" pitchFamily="18" charset="0"/>
                <a:cs typeface="Times New Roman" panose="02020603050405020304" pitchFamily="18" charset="0"/>
              </a:rPr>
              <a:t>Prijava na šolsko prehrano</a:t>
            </a:r>
            <a:r>
              <a:rPr lang="sl-SI" altLang="sl-SI" dirty="0">
                <a:latin typeface="Times New Roman" panose="02020603050405020304" pitchFamily="18" charset="0"/>
                <a:cs typeface="Times New Roman" panose="02020603050405020304" pitchFamily="18" charset="0"/>
              </a:rPr>
              <a:t>. Starši bodočih prvošolcev ob vpisu podajo najavo za prehrano, kasneje    </a:t>
            </a:r>
          </a:p>
          <a:p>
            <a:pPr algn="just" eaLnBrk="1" fontAlgn="auto" hangingPunct="1">
              <a:lnSpc>
                <a:spcPct val="100000"/>
              </a:lnSpc>
              <a:spcBef>
                <a:spcPts val="0"/>
              </a:spcBef>
              <a:spcAft>
                <a:spcPct val="0"/>
              </a:spcAft>
              <a:defRPr/>
            </a:pPr>
            <a:r>
              <a:rPr lang="sl-SI" altLang="sl-SI" dirty="0">
                <a:latin typeface="Times New Roman" panose="02020603050405020304" pitchFamily="18" charset="0"/>
                <a:cs typeface="Times New Roman" panose="02020603050405020304" pitchFamily="18" charset="0"/>
              </a:rPr>
              <a:t>                     pa izpolnijo prijavo na obrazcu </a:t>
            </a:r>
            <a:r>
              <a:rPr lang="sl-SI" altLang="sl-SI" dirty="0">
                <a:solidFill>
                  <a:schemeClr val="accent5"/>
                </a:solidFill>
                <a:latin typeface="Times New Roman" panose="02020603050405020304" pitchFamily="18" charset="0"/>
                <a:cs typeface="Times New Roman" panose="02020603050405020304" pitchFamily="18" charset="0"/>
              </a:rPr>
              <a:t>Prijava na šolsko prehrano</a:t>
            </a:r>
            <a:r>
              <a:rPr lang="sl-SI" altLang="sl-SI" dirty="0">
                <a:latin typeface="Times New Roman" panose="02020603050405020304" pitchFamily="18" charset="0"/>
                <a:cs typeface="Times New Roman" panose="02020603050405020304" pitchFamily="18" charset="0"/>
              </a:rPr>
              <a:t>. </a:t>
            </a:r>
          </a:p>
        </p:txBody>
      </p:sp>
      <p:pic>
        <p:nvPicPr>
          <p:cNvPr id="39939" name="Slika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91707" y="2050474"/>
            <a:ext cx="208915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2897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značba mesta datuma 1"/>
          <p:cNvSpPr>
            <a:spLocks noGrp="1"/>
          </p:cNvSpPr>
          <p:nvPr>
            <p:ph type="dt" sz="half" idx="10"/>
          </p:nvPr>
        </p:nvSpPr>
        <p:spPr bwMode="auto">
          <a:xfrm>
            <a:off x="11209338" y="7100888"/>
            <a:ext cx="1144587" cy="36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9pPr>
          </a:lstStyle>
          <a:p>
            <a:pPr fontAlgn="base">
              <a:lnSpc>
                <a:spcPct val="100000"/>
              </a:lnSpc>
              <a:spcBef>
                <a:spcPct val="0"/>
              </a:spcBef>
              <a:spcAft>
                <a:spcPct val="0"/>
              </a:spcAft>
              <a:buClrTx/>
              <a:buFontTx/>
              <a:buNone/>
            </a:pPr>
            <a:endParaRPr lang="sl-SI" altLang="sl-SI" sz="1000"/>
          </a:p>
        </p:txBody>
      </p:sp>
      <p:sp>
        <p:nvSpPr>
          <p:cNvPr id="41987" name="Pravokotnik 2"/>
          <p:cNvSpPr>
            <a:spLocks noChangeArrowheads="1"/>
          </p:cNvSpPr>
          <p:nvPr/>
        </p:nvSpPr>
        <p:spPr bwMode="auto">
          <a:xfrm>
            <a:off x="1496291" y="1316182"/>
            <a:ext cx="8797636" cy="350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9pPr>
          </a:lstStyle>
          <a:p>
            <a:pPr eaLnBrk="1" hangingPunct="1">
              <a:lnSpc>
                <a:spcPct val="107000"/>
              </a:lnSpc>
              <a:spcBef>
                <a:spcPts val="375"/>
              </a:spcBef>
              <a:spcAft>
                <a:spcPts val="1125"/>
              </a:spcAft>
              <a:buClrTx/>
              <a:buFontTx/>
              <a:buNone/>
            </a:pPr>
            <a:r>
              <a:rPr lang="sl-SI" altLang="sl-SI" sz="1800" dirty="0">
                <a:solidFill>
                  <a:schemeClr val="accent4"/>
                </a:solidFill>
              </a:rPr>
              <a:t>                       KAJ BI BILO DOBRO, DA BI OTROK ZNAL, DA BI MU BIL </a:t>
            </a:r>
          </a:p>
          <a:p>
            <a:pPr eaLnBrk="1" hangingPunct="1">
              <a:lnSpc>
                <a:spcPct val="107000"/>
              </a:lnSpc>
              <a:spcBef>
                <a:spcPts val="375"/>
              </a:spcBef>
              <a:spcAft>
                <a:spcPts val="1125"/>
              </a:spcAft>
              <a:buClrTx/>
              <a:buFontTx/>
              <a:buNone/>
            </a:pPr>
            <a:r>
              <a:rPr lang="sl-SI" altLang="sl-SI" sz="1800" dirty="0">
                <a:solidFill>
                  <a:schemeClr val="accent4"/>
                </a:solidFill>
              </a:rPr>
              <a:t>            VSTOP V PRVI RAZRED IN PRVO LETO ŠOLANJA PRIJETNA IZKUŠNJA?</a:t>
            </a:r>
          </a:p>
          <a:p>
            <a:pPr eaLnBrk="1" hangingPunct="1">
              <a:lnSpc>
                <a:spcPct val="107000"/>
              </a:lnSpc>
              <a:spcBef>
                <a:spcPts val="375"/>
              </a:spcBef>
              <a:spcAft>
                <a:spcPts val="1125"/>
              </a:spcAft>
              <a:buClrTx/>
              <a:buFontTx/>
              <a:buNone/>
            </a:pPr>
            <a:r>
              <a:rPr lang="sl-SI" altLang="sl-SI" sz="1800" dirty="0">
                <a:solidFill>
                  <a:srgbClr val="000000"/>
                </a:solidFill>
                <a:cs typeface="Times New Roman" panose="02020603050405020304" pitchFamily="18" charset="0"/>
              </a:rPr>
              <a:t>  </a:t>
            </a:r>
          </a:p>
          <a:p>
            <a:pPr eaLnBrk="1" hangingPunct="1">
              <a:lnSpc>
                <a:spcPct val="107000"/>
              </a:lnSpc>
              <a:spcBef>
                <a:spcPts val="375"/>
              </a:spcBef>
              <a:spcAft>
                <a:spcPts val="1125"/>
              </a:spcAft>
              <a:buClrTx/>
              <a:buFontTx/>
              <a:buNone/>
            </a:pPr>
            <a:r>
              <a:rPr lang="sl-SI" altLang="sl-SI" sz="1800" dirty="0">
                <a:solidFill>
                  <a:srgbClr val="92D050"/>
                </a:solidFill>
                <a:ea typeface="Calibri" panose="020F0502020204030204" pitchFamily="34" charset="0"/>
                <a:cs typeface="Times New Roman" panose="02020603050405020304" pitchFamily="18" charset="0"/>
              </a:rPr>
              <a:t> </a:t>
            </a:r>
            <a:r>
              <a:rPr lang="sl-SI" altLang="sl-SI" sz="1800" dirty="0">
                <a:solidFill>
                  <a:schemeClr val="accent5"/>
                </a:solidFill>
                <a:ea typeface="Calibri" panose="020F0502020204030204" pitchFamily="34" charset="0"/>
                <a:cs typeface="Times New Roman" panose="02020603050405020304" pitchFamily="18" charset="0"/>
              </a:rPr>
              <a:t>Osnovno znanje</a:t>
            </a:r>
            <a:endParaRPr lang="sl-SI" altLang="sl-SI" sz="1800" dirty="0">
              <a:solidFill>
                <a:schemeClr val="accent5"/>
              </a:solidFill>
              <a:latin typeface="Calibri" panose="020F0502020204030204" pitchFamily="34" charset="0"/>
            </a:endParaRPr>
          </a:p>
          <a:p>
            <a:pPr eaLnBrk="1" hangingPunct="1">
              <a:lnSpc>
                <a:spcPct val="107000"/>
              </a:lnSpc>
              <a:spcBef>
                <a:spcPts val="1200"/>
              </a:spcBef>
              <a:spcAft>
                <a:spcPts val="600"/>
              </a:spcAft>
              <a:buClrTx/>
              <a:buFontTx/>
              <a:buNone/>
            </a:pPr>
            <a:r>
              <a:rPr lang="sl-SI" altLang="sl-SI" sz="1800" dirty="0">
                <a:solidFill>
                  <a:schemeClr val="accent5"/>
                </a:solidFill>
                <a:cs typeface="Times New Roman" panose="02020603050405020304" pitchFamily="18" charset="0"/>
              </a:rPr>
              <a:t> Fina in groba motorika</a:t>
            </a:r>
            <a:endParaRPr lang="sl-SI" altLang="sl-SI" sz="1800" dirty="0">
              <a:solidFill>
                <a:schemeClr val="accent5"/>
              </a:solidFill>
              <a:latin typeface="Calibri" panose="020F0502020204030204" pitchFamily="34" charset="0"/>
            </a:endParaRPr>
          </a:p>
          <a:p>
            <a:pPr eaLnBrk="1" hangingPunct="1">
              <a:lnSpc>
                <a:spcPct val="107000"/>
              </a:lnSpc>
              <a:spcBef>
                <a:spcPts val="1200"/>
              </a:spcBef>
              <a:spcAft>
                <a:spcPts val="600"/>
              </a:spcAft>
              <a:buClrTx/>
              <a:buFontTx/>
              <a:buNone/>
            </a:pPr>
            <a:r>
              <a:rPr lang="sl-SI" altLang="sl-SI" sz="1800" dirty="0">
                <a:solidFill>
                  <a:schemeClr val="accent5"/>
                </a:solidFill>
                <a:cs typeface="Times New Roman" panose="02020603050405020304" pitchFamily="18" charset="0"/>
              </a:rPr>
              <a:t> Govor,   spomin</a:t>
            </a:r>
            <a:endParaRPr lang="sl-SI" altLang="sl-SI" sz="1800" dirty="0">
              <a:solidFill>
                <a:schemeClr val="accent5"/>
              </a:solidFill>
              <a:latin typeface="Calibri" panose="020F0502020204030204" pitchFamily="34" charset="0"/>
            </a:endParaRPr>
          </a:p>
          <a:p>
            <a:pPr eaLnBrk="1" hangingPunct="1">
              <a:lnSpc>
                <a:spcPct val="107000"/>
              </a:lnSpc>
              <a:spcBef>
                <a:spcPts val="1200"/>
              </a:spcBef>
              <a:spcAft>
                <a:spcPts val="600"/>
              </a:spcAft>
              <a:buClrTx/>
              <a:buFontTx/>
              <a:buNone/>
            </a:pPr>
            <a:r>
              <a:rPr lang="sl-SI" altLang="sl-SI" sz="1800" dirty="0">
                <a:solidFill>
                  <a:schemeClr val="accent5"/>
                </a:solidFill>
                <a:cs typeface="Times New Roman" panose="02020603050405020304" pitchFamily="18" charset="0"/>
              </a:rPr>
              <a:t> Čustvena in socialna pripravljenost</a:t>
            </a:r>
            <a:endParaRPr lang="sl-SI" altLang="sl-SI" sz="1800" dirty="0">
              <a:solidFill>
                <a:schemeClr val="accent5"/>
              </a:solidFill>
              <a:latin typeface="Calibri" panose="020F0502020204030204" pitchFamily="34" charset="0"/>
            </a:endParaRPr>
          </a:p>
        </p:txBody>
      </p:sp>
      <p:pic>
        <p:nvPicPr>
          <p:cNvPr id="41988" name="Slika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6477" y="2968394"/>
            <a:ext cx="2969358" cy="166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342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značba mesta datuma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9pPr>
          </a:lstStyle>
          <a:p>
            <a:pPr fontAlgn="base">
              <a:lnSpc>
                <a:spcPct val="100000"/>
              </a:lnSpc>
              <a:spcBef>
                <a:spcPct val="0"/>
              </a:spcBef>
              <a:spcAft>
                <a:spcPct val="0"/>
              </a:spcAft>
              <a:buClrTx/>
              <a:buFontTx/>
              <a:buNone/>
            </a:pPr>
            <a:endParaRPr lang="sl-SI" altLang="sl-SI" sz="1000"/>
          </a:p>
        </p:txBody>
      </p:sp>
      <p:sp>
        <p:nvSpPr>
          <p:cNvPr id="44035" name="Pravokotnik 3"/>
          <p:cNvSpPr>
            <a:spLocks noChangeArrowheads="1"/>
          </p:cNvSpPr>
          <p:nvPr/>
        </p:nvSpPr>
        <p:spPr bwMode="auto">
          <a:xfrm>
            <a:off x="1454727" y="969819"/>
            <a:ext cx="9407237"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9pPr>
          </a:lstStyle>
          <a:p>
            <a:pPr eaLnBrk="1" hangingPunct="1">
              <a:lnSpc>
                <a:spcPct val="100000"/>
              </a:lnSpc>
              <a:spcBef>
                <a:spcPct val="0"/>
              </a:spcBef>
              <a:buClrTx/>
              <a:buFontTx/>
              <a:buNone/>
            </a:pPr>
            <a:r>
              <a:rPr lang="sl-SI" altLang="sl-SI" sz="1800" dirty="0">
                <a:latin typeface="Calibri" panose="020F0502020204030204" pitchFamily="34" charset="0"/>
                <a:ea typeface="Calibri" panose="020F0502020204030204" pitchFamily="34" charset="0"/>
                <a:cs typeface="Times New Roman" panose="02020603050405020304" pitchFamily="18" charset="0"/>
              </a:rPr>
              <a:t>pozna svoje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ime, naslov </a:t>
            </a:r>
            <a:r>
              <a:rPr lang="sl-SI" altLang="sl-SI" sz="1800" dirty="0">
                <a:latin typeface="Calibri" panose="020F0502020204030204" pitchFamily="34" charset="0"/>
                <a:ea typeface="Calibri" panose="020F0502020204030204" pitchFamily="34" charset="0"/>
                <a:cs typeface="Times New Roman" panose="02020603050405020304" pitchFamily="18" charset="0"/>
              </a:rPr>
              <a:t>bivališča, zna poimenovati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družinske člane</a:t>
            </a:r>
            <a:r>
              <a:rPr lang="sl-SI" altLang="sl-SI" sz="1800" dirty="0">
                <a:latin typeface="Calibri" panose="020F0502020204030204" pitchFamily="34" charset="0"/>
                <a:ea typeface="Calibri" panose="020F0502020204030204" pitchFamily="34" charset="0"/>
                <a:cs typeface="Times New Roman" panose="02020603050405020304" pitchFamily="18" charset="0"/>
              </a:rPr>
              <a:t>, pozna njihove poklice; </a:t>
            </a:r>
          </a:p>
          <a:p>
            <a:pPr eaLnBrk="1" hangingPunct="1">
              <a:lnSpc>
                <a:spcPct val="100000"/>
              </a:lnSpc>
              <a:spcBef>
                <a:spcPct val="0"/>
              </a:spcBef>
              <a:buClrTx/>
              <a:buFontTx/>
              <a:buNone/>
            </a:pPr>
            <a:r>
              <a:rPr lang="sl-SI" altLang="sl-SI" sz="1800" dirty="0">
                <a:latin typeface="Calibri" panose="020F0502020204030204" pitchFamily="34" charset="0"/>
                <a:ea typeface="Calibri" panose="020F0502020204030204" pitchFamily="34" charset="0"/>
                <a:cs typeface="Times New Roman" panose="02020603050405020304" pitchFamily="18" charset="0"/>
              </a:rPr>
              <a:t>zna se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orientira se v prostoru in času</a:t>
            </a:r>
            <a:r>
              <a:rPr lang="sl-SI" altLang="sl-SI" sz="1800" dirty="0">
                <a:latin typeface="Calibri" panose="020F0502020204030204" pitchFamily="34" charset="0"/>
                <a:ea typeface="Calibri" panose="020F0502020204030204" pitchFamily="34" charset="0"/>
                <a:cs typeface="Times New Roman" panose="02020603050405020304" pitchFamily="18" charset="0"/>
              </a:rPr>
              <a:t>;</a:t>
            </a:r>
          </a:p>
          <a:p>
            <a:pPr eaLnBrk="1" hangingPunct="1">
              <a:lnSpc>
                <a:spcPct val="100000"/>
              </a:lnSpc>
              <a:spcBef>
                <a:spcPct val="0"/>
              </a:spcBef>
              <a:buClrTx/>
              <a:buFontTx/>
              <a:buNone/>
            </a:pPr>
            <a:r>
              <a:rPr lang="sl-SI" altLang="sl-SI" sz="1800" dirty="0">
                <a:latin typeface="Calibri" panose="020F0502020204030204" pitchFamily="34" charset="0"/>
                <a:ea typeface="Calibri" panose="020F0502020204030204" pitchFamily="34" charset="0"/>
                <a:cs typeface="Times New Roman" panose="02020603050405020304" pitchFamily="18" charset="0"/>
              </a:rPr>
              <a:t>pozna osnove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pravil cestnega prometa </a:t>
            </a:r>
            <a:r>
              <a:rPr lang="sl-SI" altLang="sl-SI" sz="1800" dirty="0">
                <a:latin typeface="Calibri" panose="020F0502020204030204" pitchFamily="34" charset="0"/>
                <a:ea typeface="Calibri" panose="020F0502020204030204" pitchFamily="34" charset="0"/>
                <a:cs typeface="Times New Roman" panose="02020603050405020304" pitchFamily="18" charset="0"/>
              </a:rPr>
              <a:t>(hoja po pločniku, cesti, prečkanje ceste,);</a:t>
            </a:r>
          </a:p>
          <a:p>
            <a:pPr eaLnBrk="1" hangingPunct="1">
              <a:lnSpc>
                <a:spcPct val="100000"/>
              </a:lnSpc>
              <a:spcBef>
                <a:spcPct val="0"/>
              </a:spcBef>
              <a:buClrTx/>
              <a:buFontTx/>
              <a:buNone/>
            </a:pPr>
            <a:r>
              <a:rPr lang="sl-SI" altLang="sl-SI" sz="1800" dirty="0">
                <a:latin typeface="Calibri" panose="020F0502020204030204" pitchFamily="34" charset="0"/>
                <a:ea typeface="Calibri" panose="020F0502020204030204" pitchFamily="34" charset="0"/>
                <a:cs typeface="Times New Roman" panose="02020603050405020304" pitchFamily="18" charset="0"/>
              </a:rPr>
              <a:t>prepoznava osnovne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barve;</a:t>
            </a:r>
            <a:r>
              <a:rPr lang="sl-SI" altLang="sl-SI" sz="1800" dirty="0">
                <a:latin typeface="Calibri" panose="020F0502020204030204" pitchFamily="34" charset="0"/>
                <a:ea typeface="Calibri" panose="020F0502020204030204" pitchFamily="34" charset="0"/>
                <a:cs typeface="Times New Roman" panose="02020603050405020304" pitchFamily="18" charset="0"/>
              </a:rPr>
              <a:t> </a:t>
            </a:r>
          </a:p>
          <a:p>
            <a:pPr eaLnBrk="1" hangingPunct="1">
              <a:lnSpc>
                <a:spcPct val="100000"/>
              </a:lnSpc>
              <a:spcBef>
                <a:spcPct val="0"/>
              </a:spcBef>
              <a:buClrTx/>
              <a:buFontTx/>
              <a:buNone/>
            </a:pPr>
            <a:r>
              <a:rPr lang="sl-SI" altLang="sl-SI" sz="1800" dirty="0">
                <a:latin typeface="Calibri" panose="020F0502020204030204" pitchFamily="34" charset="0"/>
                <a:ea typeface="Calibri" panose="020F0502020204030204" pitchFamily="34" charset="0"/>
                <a:cs typeface="Times New Roman" panose="02020603050405020304" pitchFamily="18" charset="0"/>
              </a:rPr>
              <a:t>pozna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pojme</a:t>
            </a:r>
            <a:r>
              <a:rPr lang="sl-SI" altLang="sl-SI" sz="1800"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sl-SI" altLang="sl-SI" sz="1800" dirty="0">
                <a:latin typeface="Calibri" panose="020F0502020204030204" pitchFamily="34" charset="0"/>
                <a:ea typeface="Calibri" panose="020F0502020204030204" pitchFamily="34" charset="0"/>
                <a:cs typeface="Times New Roman" panose="02020603050405020304" pitchFamily="18" charset="0"/>
              </a:rPr>
              <a:t>spredaj, zadaj, zgoraj, spodaj, levo in desno, razlikuje med manj in več; </a:t>
            </a:r>
          </a:p>
          <a:p>
            <a:pPr eaLnBrk="1" hangingPunct="1">
              <a:lnSpc>
                <a:spcPct val="100000"/>
              </a:lnSpc>
              <a:spcBef>
                <a:spcPct val="0"/>
              </a:spcBef>
              <a:buClrTx/>
              <a:buFontTx/>
              <a:buNone/>
            </a:pPr>
            <a:endParaRPr lang="sl-SI" altLang="sl-SI" sz="1800" dirty="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0000"/>
              </a:lnSpc>
              <a:spcBef>
                <a:spcPct val="0"/>
              </a:spcBef>
              <a:buClrTx/>
              <a:buFontTx/>
              <a:buNone/>
            </a:pPr>
            <a:r>
              <a:rPr lang="sl-SI" altLang="sl-SI" sz="1800" dirty="0">
                <a:latin typeface="Calibri" panose="020F0502020204030204" pitchFamily="34" charset="0"/>
                <a:ea typeface="Calibri" panose="020F0502020204030204" pitchFamily="34" charset="0"/>
                <a:cs typeface="Times New Roman" panose="02020603050405020304" pitchFamily="18" charset="0"/>
              </a:rPr>
              <a:t>štetje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do 10</a:t>
            </a:r>
            <a:r>
              <a:rPr lang="sl-SI" altLang="sl-SI" sz="1800"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sl-SI" altLang="sl-SI" sz="1800" dirty="0">
                <a:latin typeface="Calibri" panose="020F0502020204030204" pitchFamily="34" charset="0"/>
                <a:ea typeface="Calibri" panose="020F0502020204030204" pitchFamily="34" charset="0"/>
                <a:cs typeface="Times New Roman" panose="02020603050405020304" pitchFamily="18" charset="0"/>
              </a:rPr>
              <a:t>pozna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geometrijske like;</a:t>
            </a:r>
          </a:p>
          <a:p>
            <a:pPr eaLnBrk="1" hangingPunct="1">
              <a:lnSpc>
                <a:spcPct val="100000"/>
              </a:lnSpc>
              <a:spcBef>
                <a:spcPct val="0"/>
              </a:spcBef>
              <a:buClrTx/>
              <a:buFontTx/>
              <a:buNone/>
            </a:pP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pozna dele človeškega telesa; </a:t>
            </a:r>
          </a:p>
          <a:p>
            <a:pPr eaLnBrk="1" hangingPunct="1">
              <a:lnSpc>
                <a:spcPct val="100000"/>
              </a:lnSpc>
              <a:spcBef>
                <a:spcPct val="0"/>
              </a:spcBef>
              <a:buClrTx/>
              <a:buFontTx/>
              <a:buNone/>
            </a:pPr>
            <a:endParaRPr lang="sl-SI" altLang="sl-SI" sz="1800" dirty="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0000"/>
              </a:lnSpc>
              <a:spcBef>
                <a:spcPct val="0"/>
              </a:spcBef>
              <a:buClrTx/>
              <a:buFontTx/>
              <a:buNone/>
            </a:pPr>
            <a:r>
              <a:rPr lang="sl-SI" altLang="sl-SI" sz="1800" dirty="0">
                <a:latin typeface="Calibri" panose="020F0502020204030204" pitchFamily="34" charset="0"/>
                <a:ea typeface="Calibri" panose="020F0502020204030204" pitchFamily="34" charset="0"/>
                <a:cs typeface="Times New Roman" panose="02020603050405020304" pitchFamily="18" charset="0"/>
              </a:rPr>
              <a:t>samostojno uporablja stranišče in si po uporabi umije roke, roke umije tudi po vrnitvi z igrišča; zna upihniti nos;</a:t>
            </a:r>
          </a:p>
          <a:p>
            <a:pPr eaLnBrk="1" hangingPunct="1">
              <a:lnSpc>
                <a:spcPct val="100000"/>
              </a:lnSpc>
              <a:spcBef>
                <a:spcPct val="0"/>
              </a:spcBef>
              <a:buClrTx/>
              <a:buFontTx/>
              <a:buNone/>
            </a:pPr>
            <a:r>
              <a:rPr lang="sl-SI" altLang="sl-SI" sz="1800" dirty="0">
                <a:latin typeface="Calibri" panose="020F0502020204030204" pitchFamily="34" charset="0"/>
                <a:ea typeface="Calibri" panose="020F0502020204030204" pitchFamily="34" charset="0"/>
                <a:cs typeface="Times New Roman" panose="02020603050405020304" pitchFamily="18" charset="0"/>
              </a:rPr>
              <a:t>zna jesti s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priborom,</a:t>
            </a:r>
            <a:r>
              <a:rPr lang="sl-SI" altLang="sl-SI" sz="1800" dirty="0">
                <a:latin typeface="Calibri" panose="020F0502020204030204" pitchFamily="34" charset="0"/>
                <a:ea typeface="Calibri" panose="020F0502020204030204" pitchFamily="34" charset="0"/>
                <a:cs typeface="Times New Roman" panose="02020603050405020304" pitchFamily="18" charset="0"/>
              </a:rPr>
              <a:t> se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obleči </a:t>
            </a:r>
            <a:r>
              <a:rPr lang="sl-SI" altLang="sl-SI" sz="1800" dirty="0">
                <a:latin typeface="Calibri" panose="020F0502020204030204" pitchFamily="34" charset="0"/>
                <a:ea typeface="Calibri" panose="020F0502020204030204" pitchFamily="34" charset="0"/>
                <a:cs typeface="Times New Roman" panose="02020603050405020304" pitchFamily="18" charset="0"/>
              </a:rPr>
              <a:t>in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obuti</a:t>
            </a:r>
            <a:r>
              <a:rPr lang="sl-SI" altLang="sl-SI" sz="1800" dirty="0">
                <a:latin typeface="Calibri" panose="020F0502020204030204" pitchFamily="34" charset="0"/>
                <a:ea typeface="Calibri" panose="020F0502020204030204" pitchFamily="34" charset="0"/>
                <a:cs typeface="Times New Roman" panose="02020603050405020304" pitchFamily="18" charset="0"/>
              </a:rPr>
              <a:t>,  si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zapeti </a:t>
            </a:r>
            <a:r>
              <a:rPr lang="sl-SI" altLang="sl-SI" sz="1800" dirty="0">
                <a:latin typeface="Calibri" panose="020F0502020204030204" pitchFamily="34" charset="0"/>
                <a:ea typeface="Calibri" panose="020F0502020204030204" pitchFamily="34" charset="0"/>
                <a:cs typeface="Times New Roman" panose="02020603050405020304" pitchFamily="18" charset="0"/>
              </a:rPr>
              <a:t>gumbe in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zavezati vezalke</a:t>
            </a:r>
            <a:r>
              <a:rPr lang="sl-SI" altLang="sl-SI" sz="1800" dirty="0">
                <a:latin typeface="Calibri" panose="020F0502020204030204" pitchFamily="34" charset="0"/>
                <a:ea typeface="Calibri" panose="020F0502020204030204" pitchFamily="34" charset="0"/>
                <a:cs typeface="Times New Roman" panose="02020603050405020304" pitchFamily="18" charset="0"/>
              </a:rPr>
              <a:t>;</a:t>
            </a:r>
          </a:p>
          <a:p>
            <a:pPr eaLnBrk="1" hangingPunct="1">
              <a:lnSpc>
                <a:spcPct val="100000"/>
              </a:lnSpc>
              <a:spcBef>
                <a:spcPct val="0"/>
              </a:spcBef>
              <a:buClrTx/>
              <a:buFontTx/>
              <a:buNone/>
            </a:pP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pazi </a:t>
            </a:r>
            <a:r>
              <a:rPr lang="sl-SI" altLang="sl-SI" sz="1800" dirty="0">
                <a:latin typeface="Calibri" panose="020F0502020204030204" pitchFamily="34" charset="0"/>
                <a:ea typeface="Calibri" panose="020F0502020204030204" pitchFamily="34" charset="0"/>
                <a:cs typeface="Times New Roman" panose="02020603050405020304" pitchFamily="18" charset="0"/>
              </a:rPr>
              <a:t>na svoje stvari,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pazljivo ravna </a:t>
            </a:r>
            <a:r>
              <a:rPr lang="sl-SI" altLang="sl-SI" sz="1800" dirty="0">
                <a:latin typeface="Calibri" panose="020F0502020204030204" pitchFamily="34" charset="0"/>
                <a:ea typeface="Calibri" panose="020F0502020204030204" pitchFamily="34" charset="0"/>
                <a:cs typeface="Times New Roman" panose="02020603050405020304" pitchFamily="18" charset="0"/>
              </a:rPr>
              <a:t>s predmeti;</a:t>
            </a:r>
          </a:p>
          <a:p>
            <a:pPr eaLnBrk="1" hangingPunct="1">
              <a:lnSpc>
                <a:spcPct val="100000"/>
              </a:lnSpc>
              <a:spcBef>
                <a:spcPct val="0"/>
              </a:spcBef>
              <a:buClrTx/>
              <a:buFontTx/>
              <a:buNone/>
            </a:pPr>
            <a:endParaRPr lang="sl-SI" altLang="sl-SI" sz="1800" dirty="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0000"/>
              </a:lnSpc>
              <a:spcBef>
                <a:spcPct val="0"/>
              </a:spcBef>
              <a:buClrTx/>
              <a:buFontTx/>
              <a:buNone/>
            </a:pPr>
            <a:r>
              <a:rPr lang="sl-SI" altLang="sl-SI" sz="1800" dirty="0">
                <a:latin typeface="Calibri" panose="020F0502020204030204" pitchFamily="34" charset="0"/>
                <a:ea typeface="Calibri" panose="020F0502020204030204" pitchFamily="34" charset="0"/>
                <a:cs typeface="Times New Roman" panose="02020603050405020304" pitchFamily="18" charset="0"/>
              </a:rPr>
              <a:t>pravilno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sedi</a:t>
            </a:r>
            <a:r>
              <a:rPr lang="sl-SI" altLang="sl-SI" sz="1800" dirty="0">
                <a:latin typeface="Calibri" panose="020F0502020204030204" pitchFamily="34" charset="0"/>
                <a:ea typeface="Calibri" panose="020F0502020204030204" pitchFamily="34" charset="0"/>
                <a:cs typeface="Times New Roman" panose="02020603050405020304" pitchFamily="18" charset="0"/>
              </a:rPr>
              <a:t> na stolu ob risanju, pisanju, pravilno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drži</a:t>
            </a:r>
            <a:r>
              <a:rPr lang="sl-SI" altLang="sl-SI" sz="1800" dirty="0">
                <a:latin typeface="Calibri" panose="020F0502020204030204" pitchFamily="34" charset="0"/>
                <a:ea typeface="Calibri" panose="020F0502020204030204" pitchFamily="34" charset="0"/>
                <a:cs typeface="Times New Roman" panose="02020603050405020304" pitchFamily="18" charset="0"/>
              </a:rPr>
              <a:t> pisalo; </a:t>
            </a:r>
          </a:p>
          <a:p>
            <a:pPr eaLnBrk="1" hangingPunct="1">
              <a:lnSpc>
                <a:spcPct val="100000"/>
              </a:lnSpc>
              <a:spcBef>
                <a:spcPct val="0"/>
              </a:spcBef>
              <a:buClrTx/>
              <a:buFontTx/>
              <a:buNone/>
            </a:pP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riše </a:t>
            </a:r>
            <a:r>
              <a:rPr lang="sl-SI" altLang="sl-SI" sz="1800" dirty="0">
                <a:latin typeface="Calibri" panose="020F0502020204030204" pitchFamily="34" charset="0"/>
                <a:ea typeface="Calibri" panose="020F0502020204030204" pitchFamily="34" charset="0"/>
                <a:cs typeface="Times New Roman" panose="02020603050405020304" pitchFamily="18" charset="0"/>
              </a:rPr>
              <a:t>geometrijske oblike,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posnema</a:t>
            </a:r>
            <a:r>
              <a:rPr lang="sl-SI" altLang="sl-SI" sz="1800" dirty="0">
                <a:latin typeface="Calibri" panose="020F0502020204030204" pitchFamily="34" charset="0"/>
                <a:ea typeface="Calibri" panose="020F0502020204030204" pitchFamily="34" charset="0"/>
                <a:cs typeface="Times New Roman" panose="02020603050405020304" pitchFamily="18" charset="0"/>
              </a:rPr>
              <a:t> oblike črk;</a:t>
            </a:r>
          </a:p>
          <a:p>
            <a:pPr eaLnBrk="1" hangingPunct="1">
              <a:lnSpc>
                <a:spcPct val="100000"/>
              </a:lnSpc>
              <a:spcBef>
                <a:spcPct val="0"/>
              </a:spcBef>
              <a:buClrTx/>
              <a:buFontTx/>
              <a:buNone/>
            </a:pPr>
            <a:r>
              <a:rPr lang="sl-SI" altLang="sl-SI" sz="1800" dirty="0">
                <a:latin typeface="Calibri" panose="020F0502020204030204" pitchFamily="34" charset="0"/>
                <a:ea typeface="Calibri" panose="020F0502020204030204" pitchFamily="34" charset="0"/>
                <a:cs typeface="Times New Roman" panose="02020603050405020304" pitchFamily="18" charset="0"/>
              </a:rPr>
              <a:t>igra se z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drobnimi</a:t>
            </a:r>
            <a:r>
              <a:rPr lang="sl-SI" altLang="sl-SI" sz="1800"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sl-SI" altLang="sl-SI" sz="1800" dirty="0">
                <a:latin typeface="Calibri" panose="020F0502020204030204" pitchFamily="34" charset="0"/>
                <a:ea typeface="Calibri" panose="020F0502020204030204" pitchFamily="34" charset="0"/>
                <a:cs typeface="Times New Roman" panose="02020603050405020304" pitchFamily="18" charset="0"/>
              </a:rPr>
              <a:t>predmeti, gumbi, fižolčki, lego kocke;</a:t>
            </a:r>
          </a:p>
          <a:p>
            <a:pPr eaLnBrk="1" hangingPunct="1">
              <a:lnSpc>
                <a:spcPct val="100000"/>
              </a:lnSpc>
              <a:spcBef>
                <a:spcPct val="0"/>
              </a:spcBef>
              <a:buClrTx/>
              <a:buFontTx/>
              <a:buNone/>
            </a:pP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striže, riše, barva, lepi, gnete, valja, oblikuje;</a:t>
            </a:r>
          </a:p>
          <a:p>
            <a:pPr eaLnBrk="1" hangingPunct="1">
              <a:lnSpc>
                <a:spcPct val="100000"/>
              </a:lnSpc>
              <a:spcBef>
                <a:spcPct val="0"/>
              </a:spcBef>
              <a:buClrTx/>
              <a:buFontTx/>
              <a:buNone/>
            </a:pPr>
            <a:r>
              <a:rPr lang="sl-SI" altLang="sl-SI" sz="18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70203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značba mesta datuma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9pPr>
          </a:lstStyle>
          <a:p>
            <a:pPr fontAlgn="base">
              <a:lnSpc>
                <a:spcPct val="100000"/>
              </a:lnSpc>
              <a:spcBef>
                <a:spcPct val="0"/>
              </a:spcBef>
              <a:spcAft>
                <a:spcPct val="0"/>
              </a:spcAft>
              <a:buClrTx/>
              <a:buFontTx/>
              <a:buNone/>
            </a:pPr>
            <a:endParaRPr lang="sl-SI" altLang="sl-SI" sz="1000"/>
          </a:p>
        </p:txBody>
      </p:sp>
      <p:sp>
        <p:nvSpPr>
          <p:cNvPr id="45059" name="Pravokotnik 3"/>
          <p:cNvSpPr>
            <a:spLocks noChangeArrowheads="1"/>
          </p:cNvSpPr>
          <p:nvPr/>
        </p:nvSpPr>
        <p:spPr bwMode="auto">
          <a:xfrm>
            <a:off x="1537855" y="1484313"/>
            <a:ext cx="8542771"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9pPr>
          </a:lstStyle>
          <a:p>
            <a:pPr eaLnBrk="1" hangingPunct="1">
              <a:lnSpc>
                <a:spcPct val="100000"/>
              </a:lnSpc>
              <a:spcBef>
                <a:spcPct val="0"/>
              </a:spcBef>
              <a:buClrTx/>
              <a:buFontTx/>
              <a:buNone/>
            </a:pPr>
            <a:endParaRPr lang="sl-SI" altLang="sl-SI" sz="1800" dirty="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0000"/>
              </a:lnSpc>
              <a:spcBef>
                <a:spcPct val="0"/>
              </a:spcBef>
              <a:buClrTx/>
              <a:buFontTx/>
              <a:buNone/>
            </a:pPr>
            <a:endParaRPr lang="sl-SI" altLang="sl-SI" sz="1800" dirty="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0000"/>
              </a:lnSpc>
              <a:spcBef>
                <a:spcPct val="0"/>
              </a:spcBef>
              <a:buClrTx/>
              <a:buFontTx/>
              <a:buNone/>
            </a:pPr>
            <a:r>
              <a:rPr lang="sl-SI" altLang="sl-SI" sz="1800" dirty="0">
                <a:latin typeface="Calibri" panose="020F0502020204030204" pitchFamily="34" charset="0"/>
                <a:ea typeface="Calibri" panose="020F0502020204030204" pitchFamily="34" charset="0"/>
                <a:cs typeface="Times New Roman" panose="02020603050405020304" pitchFamily="18" charset="0"/>
              </a:rPr>
              <a:t>zna ohranjati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ravnotežje, skakati </a:t>
            </a:r>
            <a:r>
              <a:rPr lang="sl-SI" altLang="sl-SI" sz="1800" dirty="0">
                <a:latin typeface="Calibri" panose="020F0502020204030204" pitchFamily="34" charset="0"/>
                <a:ea typeface="Calibri" panose="020F0502020204030204" pitchFamily="34" charset="0"/>
                <a:cs typeface="Times New Roman" panose="02020603050405020304" pitchFamily="18" charset="0"/>
              </a:rPr>
              <a:t>po eni nogi, skakati čez kolebnico, </a:t>
            </a:r>
          </a:p>
          <a:p>
            <a:pPr eaLnBrk="1" hangingPunct="1">
              <a:lnSpc>
                <a:spcPct val="100000"/>
              </a:lnSpc>
              <a:spcBef>
                <a:spcPct val="0"/>
              </a:spcBef>
              <a:buClrTx/>
              <a:buFontTx/>
              <a:buNone/>
            </a:pP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teči, metati in ujeti žogo</a:t>
            </a:r>
            <a:r>
              <a:rPr lang="sl-SI" altLang="sl-SI" sz="1800" dirty="0">
                <a:latin typeface="Calibri" panose="020F0502020204030204" pitchFamily="34" charset="0"/>
                <a:ea typeface="Calibri" panose="020F0502020204030204" pitchFamily="34" charset="0"/>
                <a:cs typeface="Times New Roman" panose="02020603050405020304" pitchFamily="18" charset="0"/>
              </a:rPr>
              <a:t>, narediti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preval, plezati, preskakovati</a:t>
            </a:r>
            <a:r>
              <a:rPr lang="sl-SI" altLang="sl-SI" sz="1800" dirty="0">
                <a:latin typeface="Calibri" panose="020F0502020204030204" pitchFamily="34" charset="0"/>
                <a:ea typeface="Calibri" panose="020F0502020204030204" pitchFamily="34" charset="0"/>
                <a:cs typeface="Times New Roman" panose="02020603050405020304" pitchFamily="18" charset="0"/>
              </a:rPr>
              <a:t>,</a:t>
            </a:r>
          </a:p>
          <a:p>
            <a:pPr eaLnBrk="1" hangingPunct="1">
              <a:lnSpc>
                <a:spcPct val="100000"/>
              </a:lnSpc>
              <a:spcBef>
                <a:spcPct val="0"/>
              </a:spcBef>
              <a:buClrTx/>
              <a:buFontTx/>
              <a:buNone/>
            </a:pPr>
            <a:r>
              <a:rPr lang="sl-SI" altLang="sl-SI" sz="1800" dirty="0">
                <a:latin typeface="Calibri" panose="020F0502020204030204" pitchFamily="34" charset="0"/>
                <a:ea typeface="Calibri" panose="020F0502020204030204" pitchFamily="34" charset="0"/>
                <a:cs typeface="Times New Roman" panose="02020603050405020304" pitchFamily="18" charset="0"/>
              </a:rPr>
              <a:t>Išče  podobnosti in razlike,</a:t>
            </a:r>
          </a:p>
          <a:p>
            <a:pPr eaLnBrk="1" hangingPunct="1">
              <a:lnSpc>
                <a:spcPct val="100000"/>
              </a:lnSpc>
              <a:spcBef>
                <a:spcPct val="0"/>
              </a:spcBef>
              <a:buClrTx/>
              <a:buFontTx/>
              <a:buNone/>
            </a:pPr>
            <a:endParaRPr lang="sl-SI" altLang="sl-SI" sz="1800" dirty="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0000"/>
              </a:lnSpc>
              <a:spcBef>
                <a:spcPct val="0"/>
              </a:spcBef>
              <a:buClrTx/>
              <a:buFontTx/>
              <a:buNone/>
            </a:pP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opisuje, opazuje, posluša,</a:t>
            </a:r>
          </a:p>
          <a:p>
            <a:pPr eaLnBrk="1" hangingPunct="1">
              <a:lnSpc>
                <a:spcPct val="100000"/>
              </a:lnSpc>
              <a:spcBef>
                <a:spcPct val="0"/>
              </a:spcBef>
              <a:buClrTx/>
              <a:buFontTx/>
              <a:buNone/>
            </a:pP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pripoveduje</a:t>
            </a:r>
            <a:r>
              <a:rPr lang="sl-SI" altLang="sl-SI" sz="1800" dirty="0">
                <a:latin typeface="Calibri" panose="020F0502020204030204" pitchFamily="34" charset="0"/>
                <a:ea typeface="Calibri" panose="020F0502020204030204" pitchFamily="34" charset="0"/>
                <a:cs typeface="Times New Roman" panose="02020603050405020304" pitchFamily="18" charset="0"/>
              </a:rPr>
              <a:t> zgodbice, pripoveduje o dogodkih, ki jih je doživel,</a:t>
            </a:r>
          </a:p>
          <a:p>
            <a:pPr eaLnBrk="1" hangingPunct="1">
              <a:lnSpc>
                <a:spcPct val="100000"/>
              </a:lnSpc>
              <a:spcBef>
                <a:spcPct val="0"/>
              </a:spcBef>
              <a:buClrTx/>
              <a:buFontTx/>
              <a:buNone/>
            </a:pPr>
            <a:r>
              <a:rPr lang="sl-SI" altLang="sl-SI" sz="1800" dirty="0">
                <a:latin typeface="Calibri" panose="020F0502020204030204" pitchFamily="34" charset="0"/>
                <a:ea typeface="Calibri" panose="020F0502020204030204" pitchFamily="34" charset="0"/>
                <a:cs typeface="Times New Roman" panose="02020603050405020304" pitchFamily="18" charset="0"/>
              </a:rPr>
              <a:t>govori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jasno, razumljivo in tekoče </a:t>
            </a:r>
            <a:r>
              <a:rPr lang="sl-SI" altLang="sl-SI" sz="1800" dirty="0">
                <a:latin typeface="Calibri" panose="020F0502020204030204" pitchFamily="34" charset="0"/>
                <a:ea typeface="Calibri" panose="020F0502020204030204" pitchFamily="34" charset="0"/>
                <a:cs typeface="Times New Roman" panose="02020603050405020304" pitchFamily="18" charset="0"/>
              </a:rPr>
              <a:t>tudi zahtevnejše stavke, razume besedna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navodila, </a:t>
            </a:r>
          </a:p>
          <a:p>
            <a:pPr eaLnBrk="1" hangingPunct="1">
              <a:lnSpc>
                <a:spcPct val="100000"/>
              </a:lnSpc>
              <a:spcBef>
                <a:spcPct val="0"/>
              </a:spcBef>
              <a:buClrTx/>
              <a:buFontTx/>
              <a:buNone/>
            </a:pPr>
            <a:r>
              <a:rPr lang="sl-SI" altLang="sl-SI" sz="1800" dirty="0">
                <a:latin typeface="Calibri" panose="020F0502020204030204" pitchFamily="34" charset="0"/>
                <a:ea typeface="Calibri" panose="020F0502020204030204" pitchFamily="34" charset="0"/>
                <a:cs typeface="Times New Roman" panose="02020603050405020304" pitchFamily="18" charset="0"/>
              </a:rPr>
              <a:t>nauči se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na pamet </a:t>
            </a:r>
            <a:r>
              <a:rPr lang="sl-SI" altLang="sl-SI" sz="1800" dirty="0">
                <a:latin typeface="Calibri" panose="020F0502020204030204" pitchFamily="34" charset="0"/>
                <a:ea typeface="Calibri" panose="020F0502020204030204" pitchFamily="34" charset="0"/>
                <a:cs typeface="Times New Roman" panose="02020603050405020304" pitchFamily="18" charset="0"/>
              </a:rPr>
              <a:t>otroško pesmico,</a:t>
            </a:r>
          </a:p>
          <a:p>
            <a:pPr eaLnBrk="1" hangingPunct="1">
              <a:lnSpc>
                <a:spcPct val="100000"/>
              </a:lnSpc>
              <a:spcBef>
                <a:spcPct val="0"/>
              </a:spcBef>
              <a:buClrTx/>
              <a:buFontTx/>
              <a:buNone/>
            </a:pPr>
            <a:endParaRPr lang="sl-SI" altLang="sl-SI" sz="1800" dirty="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0000"/>
              </a:lnSpc>
              <a:spcBef>
                <a:spcPct val="0"/>
              </a:spcBef>
              <a:buClrTx/>
              <a:buFontTx/>
              <a:buNone/>
            </a:pP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pozdravlja</a:t>
            </a:r>
            <a:r>
              <a:rPr lang="sl-SI" altLang="sl-SI" sz="1800" dirty="0">
                <a:latin typeface="Calibri" panose="020F0502020204030204" pitchFamily="34" charset="0"/>
                <a:ea typeface="Calibri" panose="020F0502020204030204" pitchFamily="34" charset="0"/>
                <a:cs typeface="Times New Roman" panose="02020603050405020304" pitchFamily="18" charset="0"/>
              </a:rPr>
              <a:t> odrasle in otroke, zna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prositi</a:t>
            </a:r>
            <a:r>
              <a:rPr lang="sl-SI" altLang="sl-SI" sz="1800" dirty="0">
                <a:latin typeface="Calibri" panose="020F0502020204030204" pitchFamily="34" charset="0"/>
                <a:ea typeface="Calibri" panose="020F0502020204030204" pitchFamily="34" charset="0"/>
                <a:cs typeface="Times New Roman" panose="02020603050405020304" pitchFamily="18" charset="0"/>
              </a:rPr>
              <a:t> in se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zahvaliti</a:t>
            </a:r>
            <a:r>
              <a:rPr lang="sl-SI" altLang="sl-SI" sz="1800" dirty="0">
                <a:latin typeface="Calibri" panose="020F0502020204030204" pitchFamily="34" charset="0"/>
                <a:ea typeface="Calibri" panose="020F0502020204030204" pitchFamily="34" charset="0"/>
                <a:cs typeface="Times New Roman" panose="02020603050405020304" pitchFamily="18" charset="0"/>
              </a:rPr>
              <a:t>, zna </a:t>
            </a:r>
            <a:r>
              <a:rPr lang="sl-SI" altLang="sl-SI" sz="18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počakati.</a:t>
            </a:r>
          </a:p>
          <a:p>
            <a:pPr eaLnBrk="1" hangingPunct="1">
              <a:lnSpc>
                <a:spcPct val="100000"/>
              </a:lnSpc>
              <a:spcBef>
                <a:spcPct val="0"/>
              </a:spcBef>
              <a:buClrTx/>
              <a:buFontTx/>
              <a:buNone/>
            </a:pPr>
            <a:endParaRPr lang="sl-SI" altLang="sl-SI"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9167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značba mesta datuma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9pPr>
          </a:lstStyle>
          <a:p>
            <a:pPr fontAlgn="base">
              <a:lnSpc>
                <a:spcPct val="100000"/>
              </a:lnSpc>
              <a:spcBef>
                <a:spcPct val="0"/>
              </a:spcBef>
              <a:spcAft>
                <a:spcPct val="0"/>
              </a:spcAft>
              <a:buClrTx/>
              <a:buFontTx/>
              <a:buNone/>
            </a:pPr>
            <a:endParaRPr lang="sl-SI" altLang="sl-SI" sz="1000" dirty="0"/>
          </a:p>
        </p:txBody>
      </p:sp>
      <p:sp>
        <p:nvSpPr>
          <p:cNvPr id="3" name="Pravokotnik 2"/>
          <p:cNvSpPr/>
          <p:nvPr/>
        </p:nvSpPr>
        <p:spPr>
          <a:xfrm>
            <a:off x="1260764" y="0"/>
            <a:ext cx="9199417" cy="5944191"/>
          </a:xfrm>
          <a:prstGeom prst="rect">
            <a:avLst/>
          </a:prstGeom>
        </p:spPr>
        <p:txBody>
          <a:bodyPr wrap="square">
            <a:spAutoFit/>
          </a:bodyPr>
          <a:lstStyle/>
          <a:p>
            <a:pPr eaLnBrk="1" fontAlgn="auto" hangingPunct="1">
              <a:lnSpc>
                <a:spcPct val="107000"/>
              </a:lnSpc>
              <a:spcBef>
                <a:spcPts val="375"/>
              </a:spcBef>
              <a:spcAft>
                <a:spcPts val="1125"/>
              </a:spcAft>
              <a:defRPr/>
            </a:pPr>
            <a:endParaRPr lang="sl-SI" altLang="sl-SI" dirty="0">
              <a:solidFill>
                <a:srgbClr val="C55A11"/>
              </a:solidFill>
              <a:latin typeface="+mn-lt"/>
              <a:cs typeface="Times New Roman" panose="02020603050405020304" pitchFamily="18" charset="0"/>
            </a:endParaRPr>
          </a:p>
          <a:p>
            <a:pPr eaLnBrk="1" fontAlgn="auto" hangingPunct="1">
              <a:lnSpc>
                <a:spcPct val="107000"/>
              </a:lnSpc>
              <a:spcBef>
                <a:spcPts val="375"/>
              </a:spcBef>
              <a:spcAft>
                <a:spcPts val="1125"/>
              </a:spcAft>
              <a:defRPr/>
            </a:pPr>
            <a:endParaRPr lang="sl-SI" altLang="sl-SI" dirty="0">
              <a:solidFill>
                <a:srgbClr val="C55A11"/>
              </a:solidFill>
              <a:latin typeface="+mn-lt"/>
              <a:cs typeface="Times New Roman" panose="02020603050405020304" pitchFamily="18" charset="0"/>
            </a:endParaRPr>
          </a:p>
          <a:p>
            <a:pPr eaLnBrk="1" fontAlgn="auto" hangingPunct="1">
              <a:lnSpc>
                <a:spcPct val="107000"/>
              </a:lnSpc>
              <a:spcBef>
                <a:spcPts val="375"/>
              </a:spcBef>
              <a:spcAft>
                <a:spcPts val="1125"/>
              </a:spcAft>
              <a:defRPr/>
            </a:pPr>
            <a:r>
              <a:rPr lang="sl-SI" altLang="sl-SI" dirty="0">
                <a:solidFill>
                  <a:schemeClr val="accent4"/>
                </a:solidFill>
                <a:cs typeface="Times New Roman" panose="02020603050405020304" pitchFamily="18" charset="0"/>
              </a:rPr>
              <a:t>    KAKO TO DOSEČI? </a:t>
            </a:r>
            <a:endParaRPr lang="sl-SI" altLang="sl-SI"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lnSpc>
                <a:spcPct val="107000"/>
              </a:lnSpc>
              <a:spcBef>
                <a:spcPts val="1200"/>
              </a:spcBef>
              <a:spcAft>
                <a:spcPts val="600"/>
              </a:spcAft>
              <a:defRPr/>
            </a:pPr>
            <a:r>
              <a:rPr lang="sl-SI" altLang="sl-SI" dirty="0">
                <a:solidFill>
                  <a:srgbClr val="C55A11"/>
                </a:solidFill>
                <a:latin typeface="+mn-lt"/>
                <a:cs typeface="Times New Roman" panose="02020603050405020304" pitchFamily="18" charset="0"/>
              </a:rPr>
              <a:t>-   </a:t>
            </a:r>
            <a:r>
              <a:rPr lang="sl-SI" altLang="sl-SI" dirty="0">
                <a:solidFill>
                  <a:schemeClr val="accent4"/>
                </a:solidFill>
                <a:cs typeface="Times New Roman" panose="02020603050405020304" pitchFamily="18" charset="0"/>
              </a:rPr>
              <a:t>bogatite besedni zaklad z branjem, pripovedovanjem,  </a:t>
            </a:r>
            <a:endParaRPr lang="sl-SI" altLang="sl-SI" dirty="0">
              <a:solidFill>
                <a:schemeClr val="accent4"/>
              </a:solidFill>
              <a:latin typeface="Calibri" panose="020F0502020204030204" pitchFamily="34" charset="0"/>
            </a:endParaRPr>
          </a:p>
          <a:p>
            <a:pPr eaLnBrk="1" fontAlgn="auto" hangingPunct="1">
              <a:lnSpc>
                <a:spcPct val="107000"/>
              </a:lnSpc>
              <a:spcBef>
                <a:spcPts val="1200"/>
              </a:spcBef>
              <a:spcAft>
                <a:spcPts val="600"/>
              </a:spcAft>
              <a:defRPr/>
            </a:pPr>
            <a:r>
              <a:rPr lang="sl-SI" altLang="sl-SI" dirty="0">
                <a:solidFill>
                  <a:schemeClr val="accent4"/>
                </a:solidFill>
                <a:cs typeface="Times New Roman" panose="02020603050405020304" pitchFamily="18" charset="0"/>
              </a:rPr>
              <a:t>-   omogočajte igro skozi katero se bo učil,</a:t>
            </a:r>
            <a:endParaRPr lang="sl-SI" altLang="sl-SI" dirty="0">
              <a:solidFill>
                <a:schemeClr val="accent4"/>
              </a:solidFill>
              <a:latin typeface="Calibri" panose="020F0502020204030204" pitchFamily="34" charset="0"/>
            </a:endParaRPr>
          </a:p>
          <a:p>
            <a:pPr eaLnBrk="1" fontAlgn="auto" hangingPunct="1">
              <a:lnSpc>
                <a:spcPct val="107000"/>
              </a:lnSpc>
              <a:spcBef>
                <a:spcPts val="1200"/>
              </a:spcBef>
              <a:spcAft>
                <a:spcPts val="600"/>
              </a:spcAft>
              <a:defRPr/>
            </a:pPr>
            <a:r>
              <a:rPr lang="sl-SI" altLang="sl-SI" dirty="0">
                <a:solidFill>
                  <a:schemeClr val="accent4"/>
                </a:solidFill>
                <a:cs typeface="Times New Roman" panose="02020603050405020304" pitchFamily="18" charset="0"/>
              </a:rPr>
              <a:t>-   spodbujajte ga, da  opazuje naravo, vključite ga v domača opravila,</a:t>
            </a:r>
            <a:endParaRPr lang="sl-SI" altLang="sl-SI" dirty="0">
              <a:solidFill>
                <a:schemeClr val="accent4"/>
              </a:solidFill>
              <a:latin typeface="Calibri" panose="020F0502020204030204" pitchFamily="34" charset="0"/>
            </a:endParaRPr>
          </a:p>
          <a:p>
            <a:pPr eaLnBrk="1" fontAlgn="auto" hangingPunct="1">
              <a:lnSpc>
                <a:spcPct val="107000"/>
              </a:lnSpc>
              <a:spcBef>
                <a:spcPts val="1200"/>
              </a:spcBef>
              <a:spcAft>
                <a:spcPts val="600"/>
              </a:spcAft>
              <a:defRPr/>
            </a:pPr>
            <a:r>
              <a:rPr lang="sl-SI" altLang="sl-SI" dirty="0">
                <a:solidFill>
                  <a:schemeClr val="accent4"/>
                </a:solidFill>
                <a:cs typeface="Times New Roman" panose="02020603050405020304" pitchFamily="18" charset="0"/>
              </a:rPr>
              <a:t>-   igrajte družabne igre,</a:t>
            </a:r>
            <a:endParaRPr lang="sl-SI" altLang="sl-SI" dirty="0">
              <a:solidFill>
                <a:schemeClr val="accent4"/>
              </a:solidFill>
              <a:latin typeface="Calibri" panose="020F0502020204030204" pitchFamily="34" charset="0"/>
            </a:endParaRPr>
          </a:p>
          <a:p>
            <a:pPr marL="285750" indent="-285750" eaLnBrk="1" fontAlgn="auto" hangingPunct="1">
              <a:lnSpc>
                <a:spcPct val="107000"/>
              </a:lnSpc>
              <a:spcBef>
                <a:spcPts val="1200"/>
              </a:spcBef>
              <a:spcAft>
                <a:spcPts val="600"/>
              </a:spcAft>
              <a:buFontTx/>
              <a:buChar char="-"/>
              <a:defRPr/>
            </a:pPr>
            <a:r>
              <a:rPr lang="sl-SI" altLang="sl-SI" dirty="0">
                <a:solidFill>
                  <a:schemeClr val="accent4"/>
                </a:solidFill>
                <a:cs typeface="Times New Roman" panose="02020603050405020304" pitchFamily="18" charset="0"/>
              </a:rPr>
              <a:t>če kaže interes za črke, številke, branje, računanje, ga spodbujajte, sicer ga ne silite,</a:t>
            </a:r>
            <a:endParaRPr lang="sl-SI" altLang="sl-SI" dirty="0">
              <a:solidFill>
                <a:schemeClr val="accent4"/>
              </a:solidFill>
              <a:latin typeface="Calibri" panose="020F0502020204030204" pitchFamily="34" charset="0"/>
            </a:endParaRPr>
          </a:p>
          <a:p>
            <a:pPr marL="285750" indent="-285750" eaLnBrk="1" fontAlgn="auto" hangingPunct="1">
              <a:lnSpc>
                <a:spcPct val="107000"/>
              </a:lnSpc>
              <a:spcBef>
                <a:spcPts val="1200"/>
              </a:spcBef>
              <a:spcAft>
                <a:spcPts val="600"/>
              </a:spcAft>
              <a:buFontTx/>
              <a:buChar char="-"/>
              <a:defRPr/>
            </a:pPr>
            <a:r>
              <a:rPr lang="sl-SI" altLang="sl-SI" dirty="0">
                <a:solidFill>
                  <a:schemeClr val="accent4"/>
                </a:solidFill>
                <a:cs typeface="Times New Roman" panose="02020603050405020304" pitchFamily="18" charset="0"/>
              </a:rPr>
              <a:t>omogočite druženje z vrstniki:  naučil se bo pogovarjati, dogovarjati,  igrati, premagovati ovire, spore, se postaviti zase,</a:t>
            </a:r>
            <a:endParaRPr lang="sl-SI" altLang="sl-SI" dirty="0">
              <a:solidFill>
                <a:schemeClr val="accent4"/>
              </a:solidFill>
              <a:latin typeface="Calibri" panose="020F0502020204030204" pitchFamily="34" charset="0"/>
            </a:endParaRPr>
          </a:p>
          <a:p>
            <a:pPr eaLnBrk="1" fontAlgn="auto" hangingPunct="1">
              <a:lnSpc>
                <a:spcPct val="107000"/>
              </a:lnSpc>
              <a:spcBef>
                <a:spcPts val="1200"/>
              </a:spcBef>
              <a:spcAft>
                <a:spcPts val="600"/>
              </a:spcAft>
              <a:defRPr/>
            </a:pPr>
            <a:r>
              <a:rPr lang="sl-SI" altLang="sl-SI" dirty="0">
                <a:solidFill>
                  <a:schemeClr val="accent4"/>
                </a:solidFill>
                <a:cs typeface="Times New Roman" panose="02020603050405020304" pitchFamily="18" charset="0"/>
              </a:rPr>
              <a:t>-   pohvalite za dokončanje začetega dela ali igre, za vztrajnost.</a:t>
            </a:r>
            <a:endParaRPr lang="sl-SI" altLang="sl-SI" dirty="0">
              <a:solidFill>
                <a:schemeClr val="accent4"/>
              </a:solidFill>
              <a:latin typeface="Calibri" panose="020F0502020204030204" pitchFamily="34" charset="0"/>
            </a:endParaRPr>
          </a:p>
          <a:p>
            <a:pPr eaLnBrk="1" fontAlgn="auto" hangingPunct="1">
              <a:lnSpc>
                <a:spcPct val="107000"/>
              </a:lnSpc>
              <a:spcBef>
                <a:spcPts val="1200"/>
              </a:spcBef>
              <a:spcAft>
                <a:spcPts val="600"/>
              </a:spcAft>
              <a:defRPr/>
            </a:pPr>
            <a:r>
              <a:rPr lang="sl-SI" altLang="sl-SI" dirty="0">
                <a:solidFill>
                  <a:srgbClr val="C55A11"/>
                </a:solidFill>
                <a:latin typeface="+mn-lt"/>
                <a:cs typeface="Times New Roman" panose="02020603050405020304" pitchFamily="18" charset="0"/>
              </a:rPr>
              <a:t> </a:t>
            </a:r>
            <a:endParaRPr lang="sl-SI" altLang="sl-SI" dirty="0">
              <a:latin typeface="+mn-lt"/>
            </a:endParaRPr>
          </a:p>
        </p:txBody>
      </p:sp>
    </p:spTree>
    <p:extLst>
      <p:ext uri="{BB962C8B-B14F-4D97-AF65-F5344CB8AC3E}">
        <p14:creationId xmlns:p14="http://schemas.microsoft.com/office/powerpoint/2010/main" val="1262470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značba mesta datuma 1"/>
          <p:cNvSpPr>
            <a:spLocks noGrp="1"/>
          </p:cNvSpPr>
          <p:nvPr>
            <p:ph type="dt" sz="half" idx="10"/>
          </p:nvPr>
        </p:nvSpPr>
        <p:spPr bwMode="auto">
          <a:xfrm rot="21381668">
            <a:off x="8677501" y="5969000"/>
            <a:ext cx="1600200"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9pPr>
          </a:lstStyle>
          <a:p>
            <a:pPr fontAlgn="base">
              <a:lnSpc>
                <a:spcPct val="100000"/>
              </a:lnSpc>
              <a:spcBef>
                <a:spcPct val="0"/>
              </a:spcBef>
              <a:spcAft>
                <a:spcPct val="0"/>
              </a:spcAft>
              <a:buClrTx/>
              <a:buFontTx/>
              <a:buNone/>
            </a:pPr>
            <a:endParaRPr lang="sl-SI" altLang="sl-SI" sz="1000" dirty="0"/>
          </a:p>
        </p:txBody>
      </p:sp>
      <p:sp>
        <p:nvSpPr>
          <p:cNvPr id="47107" name="Pravokotnik 2"/>
          <p:cNvSpPr>
            <a:spLocks noChangeArrowheads="1"/>
          </p:cNvSpPr>
          <p:nvPr/>
        </p:nvSpPr>
        <p:spPr bwMode="auto">
          <a:xfrm>
            <a:off x="1631950" y="1773238"/>
            <a:ext cx="9577388" cy="310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18"/>
              </a:defRPr>
            </a:lvl9pPr>
          </a:lstStyle>
          <a:p>
            <a:pPr eaLnBrk="1" hangingPunct="1">
              <a:lnSpc>
                <a:spcPct val="107000"/>
              </a:lnSpc>
              <a:spcBef>
                <a:spcPts val="1200"/>
              </a:spcBef>
              <a:spcAft>
                <a:spcPts val="600"/>
              </a:spcAft>
              <a:buClrTx/>
              <a:buFontTx/>
              <a:buNone/>
            </a:pPr>
            <a:endParaRPr lang="sl-SI" altLang="sl-SI" sz="1800" dirty="0">
              <a:solidFill>
                <a:schemeClr val="accent4"/>
              </a:solidFill>
              <a:cs typeface="Times New Roman" panose="02020603050405020304" pitchFamily="18" charset="0"/>
            </a:endParaRPr>
          </a:p>
          <a:p>
            <a:pPr eaLnBrk="1" hangingPunct="1">
              <a:lnSpc>
                <a:spcPct val="107000"/>
              </a:lnSpc>
              <a:spcBef>
                <a:spcPts val="1200"/>
              </a:spcBef>
              <a:spcAft>
                <a:spcPts val="600"/>
              </a:spcAft>
              <a:buClrTx/>
              <a:buFontTx/>
              <a:buNone/>
            </a:pPr>
            <a:r>
              <a:rPr lang="sl-SI" altLang="sl-SI" sz="1800" dirty="0">
                <a:solidFill>
                  <a:schemeClr val="accent4"/>
                </a:solidFill>
                <a:cs typeface="Times New Roman" panose="02020603050405020304" pitchFamily="18" charset="0"/>
              </a:rPr>
              <a:t>NAMESTO ZAKLJUČKA:</a:t>
            </a:r>
          </a:p>
          <a:p>
            <a:pPr eaLnBrk="1" hangingPunct="1">
              <a:lnSpc>
                <a:spcPct val="107000"/>
              </a:lnSpc>
              <a:spcBef>
                <a:spcPts val="375"/>
              </a:spcBef>
              <a:spcAft>
                <a:spcPts val="1125"/>
              </a:spcAft>
              <a:buClrTx/>
              <a:buFontTx/>
              <a:buNone/>
            </a:pPr>
            <a:r>
              <a:rPr lang="sl-SI" altLang="sl-SI" sz="1800" dirty="0">
                <a:solidFill>
                  <a:schemeClr val="accent4"/>
                </a:solidFill>
                <a:cs typeface="Times New Roman" panose="02020603050405020304" pitchFamily="18" charset="0"/>
              </a:rPr>
              <a:t>Nova znanja naj otrok osvaja s praktičnimi dejavnostmi, skozi igro, zanimive in prijetne aktivnosti.  Na tak način pridobljena znanja bodo dobra osnova za šolsko izobraževanje. </a:t>
            </a:r>
            <a:endParaRPr lang="sl-SI" altLang="sl-SI" sz="1800" dirty="0">
              <a:solidFill>
                <a:schemeClr val="accent4"/>
              </a:solidFill>
              <a:latin typeface="Calibri" panose="020F0502020204030204" pitchFamily="34" charset="0"/>
            </a:endParaRPr>
          </a:p>
          <a:p>
            <a:pPr eaLnBrk="1" hangingPunct="1">
              <a:lnSpc>
                <a:spcPct val="107000"/>
              </a:lnSpc>
              <a:spcBef>
                <a:spcPts val="375"/>
              </a:spcBef>
              <a:spcAft>
                <a:spcPts val="1125"/>
              </a:spcAft>
              <a:buClrTx/>
              <a:buFontTx/>
              <a:buNone/>
            </a:pPr>
            <a:r>
              <a:rPr lang="sl-SI" altLang="sl-SI" sz="1800" dirty="0">
                <a:solidFill>
                  <a:schemeClr val="accent4"/>
                </a:solidFill>
                <a:cs typeface="Times New Roman" panose="02020603050405020304" pitchFamily="18" charset="0"/>
              </a:rPr>
              <a:t>Ko bo čas, otroku povejte, kaj ga v šoli čaka in katerih različnih aktivnosti se lahko veseli.</a:t>
            </a:r>
          </a:p>
          <a:p>
            <a:pPr eaLnBrk="1" hangingPunct="1">
              <a:lnSpc>
                <a:spcPct val="107000"/>
              </a:lnSpc>
              <a:spcBef>
                <a:spcPts val="375"/>
              </a:spcBef>
              <a:spcAft>
                <a:spcPts val="1125"/>
              </a:spcAft>
              <a:buClrTx/>
              <a:buFontTx/>
              <a:buNone/>
            </a:pPr>
            <a:r>
              <a:rPr lang="sl-SI" altLang="sl-SI" sz="1800" dirty="0">
                <a:solidFill>
                  <a:schemeClr val="accent4"/>
                </a:solidFill>
                <a:latin typeface="Calibri" panose="020F0502020204030204" pitchFamily="34" charset="0"/>
                <a:cs typeface="Times New Roman" panose="02020603050405020304" pitchFamily="18" charset="0"/>
              </a:rPr>
              <a:t>                                   Srečno do srečanja na šoli ob vpisu otroka v prvi razred.</a:t>
            </a:r>
          </a:p>
          <a:p>
            <a:pPr eaLnBrk="1" hangingPunct="1">
              <a:lnSpc>
                <a:spcPct val="107000"/>
              </a:lnSpc>
              <a:spcBef>
                <a:spcPts val="375"/>
              </a:spcBef>
              <a:spcAft>
                <a:spcPts val="1125"/>
              </a:spcAft>
              <a:buClrTx/>
              <a:buFontTx/>
              <a:buNone/>
            </a:pPr>
            <a:r>
              <a:rPr lang="sl-SI" altLang="sl-SI" sz="1800" dirty="0">
                <a:solidFill>
                  <a:srgbClr val="FFC000"/>
                </a:solidFill>
                <a:latin typeface="Calibri" panose="020F0502020204030204" pitchFamily="34" charset="0"/>
                <a:cs typeface="Times New Roman" panose="02020603050405020304" pitchFamily="18" charset="0"/>
              </a:rPr>
              <a:t>                                                        </a:t>
            </a:r>
            <a:r>
              <a:rPr lang="sl-SI" altLang="sl-SI" sz="1800" dirty="0">
                <a:solidFill>
                  <a:srgbClr val="00B050"/>
                </a:solidFill>
                <a:latin typeface="Calibri" panose="020F0502020204030204" pitchFamily="34" charset="0"/>
                <a:cs typeface="Times New Roman" panose="02020603050405020304" pitchFamily="18" charset="0"/>
              </a:rPr>
              <a:t>                                                           </a:t>
            </a:r>
            <a:endParaRPr lang="sl-SI" altLang="sl-SI" sz="1800" dirty="0">
              <a:solidFill>
                <a:srgbClr val="00B050"/>
              </a:solidFill>
              <a:latin typeface="Calibri" panose="020F0502020204030204" pitchFamily="34" charset="0"/>
            </a:endParaRPr>
          </a:p>
        </p:txBody>
      </p:sp>
      <p:pic>
        <p:nvPicPr>
          <p:cNvPr id="4" name="Slika 3" descr="nadarjeni"/>
          <p:cNvPicPr/>
          <p:nvPr/>
        </p:nvPicPr>
        <p:blipFill>
          <a:blip r:embed="rId2">
            <a:extLst>
              <a:ext uri="{28A0092B-C50C-407E-A947-70E740481C1C}">
                <a14:useLocalDpi xmlns:a14="http://schemas.microsoft.com/office/drawing/2010/main" val="0"/>
              </a:ext>
            </a:extLst>
          </a:blip>
          <a:srcRect/>
          <a:stretch>
            <a:fillRect/>
          </a:stretch>
        </p:blipFill>
        <p:spPr bwMode="auto">
          <a:xfrm>
            <a:off x="4306533" y="4496423"/>
            <a:ext cx="4027805" cy="1191260"/>
          </a:xfrm>
          <a:prstGeom prst="rect">
            <a:avLst/>
          </a:prstGeom>
          <a:noFill/>
          <a:ln>
            <a:noFill/>
          </a:ln>
        </p:spPr>
      </p:pic>
    </p:spTree>
    <p:extLst>
      <p:ext uri="{BB962C8B-B14F-4D97-AF65-F5344CB8AC3E}">
        <p14:creationId xmlns:p14="http://schemas.microsoft.com/office/powerpoint/2010/main" val="978106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a:extLst>
              <a:ext uri="{FF2B5EF4-FFF2-40B4-BE49-F238E27FC236}">
                <a16:creationId xmlns:a16="http://schemas.microsoft.com/office/drawing/2014/main" id="{E437C7FF-C0CE-4ECD-8D98-11DD951CC8BD}"/>
              </a:ext>
            </a:extLst>
          </p:cNvPr>
          <p:cNvSpPr/>
          <p:nvPr/>
        </p:nvSpPr>
        <p:spPr>
          <a:xfrm>
            <a:off x="987829" y="849968"/>
            <a:ext cx="10216342" cy="4124206"/>
          </a:xfrm>
          <a:prstGeom prst="rect">
            <a:avLst/>
          </a:prstGeom>
        </p:spPr>
        <p:txBody>
          <a:bodyPr wrap="square">
            <a:spAutoFit/>
          </a:bodyPr>
          <a:lstStyle/>
          <a:p>
            <a:pPr>
              <a:spcBef>
                <a:spcPct val="0"/>
              </a:spcBef>
              <a:buClr>
                <a:srgbClr val="000000"/>
              </a:buClr>
            </a:pPr>
            <a:r>
              <a:rPr lang="sl-SI" altLang="sl-SI"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sl-SI" altLang="sl-SI"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spcBef>
                <a:spcPct val="0"/>
              </a:spcBef>
              <a:buClr>
                <a:srgbClr val="000000"/>
              </a:buClr>
            </a:pPr>
            <a:r>
              <a:rPr lang="sl-SI" altLang="sl-SI"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Vpis otrok v osnovno šolo</a:t>
            </a:r>
          </a:p>
          <a:p>
            <a:pPr>
              <a:spcBef>
                <a:spcPct val="0"/>
              </a:spcBef>
              <a:buClr>
                <a:srgbClr val="000000"/>
              </a:buClr>
            </a:pPr>
            <a:endParaRPr lang="sl-SI" altLang="sl-SI"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a:spcBef>
                <a:spcPct val="0"/>
              </a:spcBef>
              <a:buClr>
                <a:srgbClr val="000000"/>
              </a:buClr>
            </a:pPr>
            <a:r>
              <a:rPr lang="sl-SI" altLang="sl-SI"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poteka  v mesecu </a:t>
            </a:r>
            <a:r>
              <a:rPr lang="sl-SI" altLang="sl-SI"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februarju</a:t>
            </a:r>
            <a:r>
              <a:rPr lang="sl-SI" altLang="sl-SI"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pPr>
              <a:spcBef>
                <a:spcPct val="0"/>
              </a:spcBef>
              <a:buClr>
                <a:srgbClr val="000000"/>
              </a:buClr>
            </a:pPr>
            <a:r>
              <a:rPr lang="sl-SI" altLang="sl-SI"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vpisujemo otroke, ki dopolnijo 6 let -  letos rojeni </a:t>
            </a:r>
            <a:r>
              <a:rPr lang="sl-SI" altLang="sl-SI"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od 1. 1.  do 31. 12. </a:t>
            </a:r>
            <a:r>
              <a:rPr lang="sl-SI" altLang="sl-SI" u="sng"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2017</a:t>
            </a:r>
          </a:p>
          <a:p>
            <a:pPr>
              <a:spcBef>
                <a:spcPct val="0"/>
              </a:spcBef>
              <a:buClr>
                <a:srgbClr val="000000"/>
              </a:buClr>
            </a:pPr>
            <a:r>
              <a:rPr lang="sl-SI" altLang="sl-SI"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 tiste, ki so bili lani </a:t>
            </a:r>
            <a:r>
              <a:rPr lang="sl-SI" altLang="sl-SI"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odloženi</a:t>
            </a:r>
            <a:r>
              <a:rPr lang="sl-SI" altLang="sl-SI"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pPr>
              <a:spcBef>
                <a:spcPct val="0"/>
              </a:spcBef>
              <a:buClr>
                <a:srgbClr val="000000"/>
              </a:buClr>
            </a:pPr>
            <a:r>
              <a:rPr lang="sl-SI" altLang="sl-SI"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v šolski okoliš, kjer otrok stalno oziroma začasno prebiva,  </a:t>
            </a:r>
          </a:p>
          <a:p>
            <a:pPr>
              <a:spcBef>
                <a:spcPct val="0"/>
              </a:spcBef>
              <a:buClr>
                <a:srgbClr val="000000"/>
              </a:buClr>
            </a:pPr>
            <a:r>
              <a:rPr lang="sl-SI" altLang="sl-SI"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sl-SI" altLang="sl-SI"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stalno in začasno bivališče </a:t>
            </a:r>
            <a:r>
              <a:rPr lang="sl-SI" altLang="sl-SI"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imata enakovreden status. </a:t>
            </a:r>
          </a:p>
          <a:p>
            <a:pPr>
              <a:lnSpc>
                <a:spcPct val="100000"/>
              </a:lnSpc>
              <a:spcBef>
                <a:spcPct val="0"/>
              </a:spcBef>
              <a:buClr>
                <a:srgbClr val="000000"/>
              </a:buClr>
              <a:buNone/>
            </a:pPr>
            <a:r>
              <a:rPr lang="sl-SI" altLang="sl-SI"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lnSpc>
                <a:spcPct val="100000"/>
              </a:lnSpc>
              <a:spcBef>
                <a:spcPct val="0"/>
              </a:spcBef>
              <a:buClr>
                <a:srgbClr val="000000"/>
              </a:buClr>
              <a:buNone/>
            </a:pPr>
            <a:endParaRPr lang="sl-SI" altLang="sl-SI"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a:lnSpc>
                <a:spcPct val="100000"/>
              </a:lnSpc>
              <a:spcBef>
                <a:spcPct val="0"/>
              </a:spcBef>
              <a:buClr>
                <a:srgbClr val="000000"/>
              </a:buClr>
              <a:buNone/>
            </a:pPr>
            <a:r>
              <a:rPr lang="sl-SI"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sl-SI" sz="1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Po odloku občine Brda so v primeru neenakomerne porazdelitve učencev oziroma prostorske </a:t>
            </a:r>
          </a:p>
          <a:p>
            <a:pPr>
              <a:lnSpc>
                <a:spcPct val="100000"/>
              </a:lnSpc>
              <a:spcBef>
                <a:spcPct val="0"/>
              </a:spcBef>
              <a:buClr>
                <a:srgbClr val="000000"/>
              </a:buClr>
              <a:buNone/>
            </a:pPr>
            <a:r>
              <a:rPr lang="sl-SI" sz="1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stiske posameznih enot šole dopustna odstopanja in prehod učencev v drug šolski okoliš. O      </a:t>
            </a:r>
          </a:p>
          <a:p>
            <a:pPr>
              <a:lnSpc>
                <a:spcPct val="100000"/>
              </a:lnSpc>
              <a:spcBef>
                <a:spcPct val="0"/>
              </a:spcBef>
              <a:buClr>
                <a:srgbClr val="000000"/>
              </a:buClr>
              <a:buNone/>
            </a:pPr>
            <a:r>
              <a:rPr lang="sl-SI" sz="1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spremembah odloči ravnatelj. Ravnatelj tudi odloča o prošnjah naših staršev glede obiskovanja  </a:t>
            </a:r>
          </a:p>
          <a:p>
            <a:pPr>
              <a:lnSpc>
                <a:spcPct val="100000"/>
              </a:lnSpc>
              <a:spcBef>
                <a:spcPct val="0"/>
              </a:spcBef>
              <a:buClr>
                <a:srgbClr val="000000"/>
              </a:buClr>
              <a:buNone/>
            </a:pPr>
            <a:r>
              <a:rPr lang="sl-SI" sz="1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posamezne enote. </a:t>
            </a:r>
          </a:p>
          <a:p>
            <a:pPr>
              <a:lnSpc>
                <a:spcPct val="100000"/>
              </a:lnSpc>
              <a:spcBef>
                <a:spcPct val="0"/>
              </a:spcBef>
              <a:buClr>
                <a:srgbClr val="000000"/>
              </a:buClr>
              <a:buNone/>
            </a:pPr>
            <a:r>
              <a:rPr lang="sl-SI" sz="1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Vlogo </a:t>
            </a:r>
            <a:r>
              <a:rPr lang="sl-SI"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Prepis med enotami </a:t>
            </a:r>
            <a:r>
              <a:rPr lang="sl-SI" sz="1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najdete na spletni strani naše šole.</a:t>
            </a:r>
            <a:endParaRPr lang="sl-SI" dirty="0"/>
          </a:p>
        </p:txBody>
      </p:sp>
    </p:spTree>
    <p:extLst>
      <p:ext uri="{BB962C8B-B14F-4D97-AF65-F5344CB8AC3E}">
        <p14:creationId xmlns:p14="http://schemas.microsoft.com/office/powerpoint/2010/main" val="32291264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811213" y="1304925"/>
            <a:ext cx="10736262" cy="299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20000"/>
              </a:lnSpc>
              <a:spcBef>
                <a:spcPts val="10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sz="1400">
                <a:solidFill>
                  <a:schemeClr val="tx1"/>
                </a:solidFill>
                <a:latin typeface="Tw Cen MT" panose="020B0602020104020603" pitchFamily="34" charset="-18"/>
              </a:defRPr>
            </a:lvl9pPr>
          </a:lstStyle>
          <a:p>
            <a:pPr eaLnBrk="1" hangingPunct="1">
              <a:lnSpc>
                <a:spcPct val="100000"/>
              </a:lnSpc>
              <a:spcBef>
                <a:spcPct val="0"/>
              </a:spcBef>
              <a:spcAft>
                <a:spcPts val="1800"/>
              </a:spcAft>
              <a:buClr>
                <a:srgbClr val="000000"/>
              </a:buClr>
              <a:buFont typeface="Times New Roman" panose="02020603050405020304" pitchFamily="18" charset="0"/>
              <a:buNone/>
            </a:pPr>
            <a:r>
              <a:rPr lang="sl-SI" altLang="sl-SI" sz="1800" dirty="0">
                <a:solidFill>
                  <a:srgbClr val="000000"/>
                </a:solidFill>
                <a:latin typeface="Georgia" panose="02040502050405020303" pitchFamily="18" charset="0"/>
                <a:ea typeface="Microsoft YaHei" panose="020B0503020204020204" pitchFamily="34" charset="-122"/>
                <a:cs typeface="Times New Roman" panose="02020603050405020304" pitchFamily="18" charset="0"/>
              </a:rPr>
              <a:t>                                                                       </a:t>
            </a:r>
            <a:r>
              <a:rPr lang="sl-SI" altLang="sl-SI" sz="1800" b="1" dirty="0">
                <a:solidFill>
                  <a:srgbClr val="000000"/>
                </a:solidFill>
                <a:latin typeface="Georgia" panose="02040502050405020303" pitchFamily="18" charset="0"/>
                <a:ea typeface="Microsoft YaHei" panose="020B0503020204020204" pitchFamily="34" charset="-122"/>
                <a:cs typeface="Times New Roman" panose="02020603050405020304" pitchFamily="18" charset="0"/>
              </a:rPr>
              <a:t>Šolski okoliš</a:t>
            </a:r>
          </a:p>
          <a:p>
            <a:pPr eaLnBrk="1" hangingPunct="1">
              <a:lnSpc>
                <a:spcPct val="100000"/>
              </a:lnSpc>
              <a:spcBef>
                <a:spcPct val="0"/>
              </a:spcBef>
              <a:spcAft>
                <a:spcPts val="1800"/>
              </a:spcAft>
              <a:buClr>
                <a:srgbClr val="000000"/>
              </a:buClr>
              <a:buFont typeface="Times New Roman" panose="02020603050405020304" pitchFamily="18" charset="0"/>
              <a:buNone/>
            </a:pPr>
            <a:r>
              <a:rPr lang="sl-SI" altLang="sl-SI" sz="1800" dirty="0">
                <a:solidFill>
                  <a:schemeClr val="accent5"/>
                </a:solidFill>
                <a:latin typeface="Georgia" panose="02040502050405020303" pitchFamily="18" charset="0"/>
                <a:ea typeface="Microsoft YaHei" panose="020B0503020204020204" pitchFamily="34" charset="-122"/>
                <a:cs typeface="Times New Roman" panose="02020603050405020304" pitchFamily="18" charset="0"/>
              </a:rPr>
              <a:t>za matično šolo na Dobrovem </a:t>
            </a:r>
            <a:r>
              <a:rPr lang="sl-SI" altLang="sl-SI" sz="1800" dirty="0">
                <a:solidFill>
                  <a:srgbClr val="000000"/>
                </a:solidFill>
                <a:latin typeface="Georgia" panose="02040502050405020303" pitchFamily="18" charset="0"/>
                <a:ea typeface="Microsoft YaHei" panose="020B0503020204020204" pitchFamily="34" charset="-122"/>
                <a:cs typeface="Times New Roman" panose="02020603050405020304" pitchFamily="18" charset="0"/>
              </a:rPr>
              <a:t>vasi: Barbana, Biljana, Brdice pri Neblem, Breg pri Golem Brdu, Ceglo, Drnovk, Fojan, Golo Brdo, Gonjače, Gradno, Hruševlje, Imenje, Kozana, Kozarno, Kožbana, Krasno, Medana, Neblo, Nozno, Plešivo, Senik, Slavče, Snežeče, Šlovrenc, Šmartno, Vedrijan, Vipolže, Višnjevik, Vrhovlje pri Kožbani, Zali Breg, Dobrovo;</a:t>
            </a:r>
          </a:p>
          <a:p>
            <a:pPr eaLnBrk="1" hangingPunct="1">
              <a:lnSpc>
                <a:spcPct val="100000"/>
              </a:lnSpc>
              <a:spcBef>
                <a:spcPct val="0"/>
              </a:spcBef>
              <a:spcAft>
                <a:spcPts val="1800"/>
              </a:spcAft>
              <a:buClr>
                <a:srgbClr val="000000"/>
              </a:buClr>
              <a:buFont typeface="Times New Roman" panose="02020603050405020304" pitchFamily="18" charset="0"/>
              <a:buNone/>
            </a:pPr>
            <a:r>
              <a:rPr lang="sl-SI" altLang="sl-SI" sz="1800" dirty="0">
                <a:solidFill>
                  <a:schemeClr val="accent5"/>
                </a:solidFill>
                <a:latin typeface="Georgia" panose="02040502050405020303" pitchFamily="18" charset="0"/>
                <a:ea typeface="Microsoft YaHei" panose="020B0503020204020204" pitchFamily="34" charset="-122"/>
                <a:cs typeface="Times New Roman" panose="02020603050405020304" pitchFamily="18" charset="0"/>
              </a:rPr>
              <a:t>in za podružnično šolo Kojsko </a:t>
            </a:r>
            <a:r>
              <a:rPr lang="sl-SI" altLang="sl-SI" sz="1800" dirty="0">
                <a:solidFill>
                  <a:srgbClr val="000000"/>
                </a:solidFill>
                <a:latin typeface="Georgia" panose="02040502050405020303" pitchFamily="18" charset="0"/>
                <a:ea typeface="Microsoft YaHei" panose="020B0503020204020204" pitchFamily="34" charset="-122"/>
                <a:cs typeface="Times New Roman" panose="02020603050405020304" pitchFamily="18" charset="0"/>
              </a:rPr>
              <a:t>vasi: Gonjače, Hum, Snežatno, Podsabotin, Brestje, Vrhovlje pri Kojskem,   Gornje Cerovo, Dolnje Cerovo, Kojsko.</a:t>
            </a:r>
          </a:p>
          <a:p>
            <a:pPr eaLnBrk="1" hangingPunct="1">
              <a:lnSpc>
                <a:spcPct val="100000"/>
              </a:lnSpc>
              <a:spcBef>
                <a:spcPct val="0"/>
              </a:spcBef>
              <a:spcAft>
                <a:spcPts val="1800"/>
              </a:spcAft>
              <a:buClr>
                <a:srgbClr val="000000"/>
              </a:buClr>
              <a:buFont typeface="Times New Roman" panose="02020603050405020304" pitchFamily="18" charset="0"/>
              <a:buNone/>
            </a:pPr>
            <a:endParaRPr lang="sl-SI" altLang="sl-SI" sz="1800" dirty="0">
              <a:solidFill>
                <a:srgbClr val="000000"/>
              </a:solidFill>
              <a:latin typeface="Georgia" panose="02040502050405020303" pitchFamily="18" charset="0"/>
              <a:ea typeface="Microsoft YaHei" panose="020B0503020204020204" pitchFamily="34" charset="-122"/>
              <a:cs typeface="Times New Roman" panose="02020603050405020304" pitchFamily="18" charset="0"/>
            </a:endParaRPr>
          </a:p>
        </p:txBody>
      </p:sp>
      <p:pic>
        <p:nvPicPr>
          <p:cNvPr id="25603" name="Slika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3490" y="4431436"/>
            <a:ext cx="2275895" cy="129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Slika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2888" y="4410076"/>
            <a:ext cx="1883053" cy="140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0086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928254" y="1412875"/>
            <a:ext cx="8853055" cy="4030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lnSpc>
                <a:spcPct val="120000"/>
              </a:lnSpc>
              <a:spcBef>
                <a:spcPts val="10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400">
                <a:solidFill>
                  <a:schemeClr val="tx1"/>
                </a:solidFill>
                <a:latin typeface="Tw Cen MT" panose="020B0602020104020603" pitchFamily="34" charset="-18"/>
              </a:defRPr>
            </a:lvl9pPr>
          </a:lstStyle>
          <a:p>
            <a:pPr eaLnBrk="1" hangingPunct="1">
              <a:lnSpc>
                <a:spcPct val="100000"/>
              </a:lnSpc>
              <a:spcBef>
                <a:spcPct val="0"/>
              </a:spcBef>
              <a:buClr>
                <a:srgbClr val="000000"/>
              </a:buClr>
              <a:buFont typeface="Times New Roman" panose="02020603050405020304" pitchFamily="18" charset="0"/>
              <a:buNone/>
            </a:pP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eaLnBrk="1" hangingPunct="1">
              <a:lnSpc>
                <a:spcPct val="100000"/>
              </a:lnSpc>
              <a:spcBef>
                <a:spcPct val="0"/>
              </a:spcBef>
              <a:buClr>
                <a:srgbClr val="000000"/>
              </a:buClr>
              <a:buFont typeface="Times New Roman" panose="02020603050405020304" pitchFamily="18" charset="0"/>
              <a:buNone/>
            </a:pP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sl-SI" altLang="sl-SI"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Potek vpisa</a:t>
            </a:r>
          </a:p>
          <a:p>
            <a:pPr eaLnBrk="1" hangingPunct="1">
              <a:lnSpc>
                <a:spcPct val="100000"/>
              </a:lnSpc>
              <a:spcBef>
                <a:spcPct val="0"/>
              </a:spcBef>
              <a:buClr>
                <a:srgbClr val="000000"/>
              </a:buClr>
              <a:buFont typeface="Times New Roman" panose="02020603050405020304" pitchFamily="18" charset="0"/>
              <a:buNone/>
            </a:pPr>
            <a:endParaRPr lang="sl-SI" altLang="sl-SI"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eaLnBrk="1" hangingPunct="1">
              <a:lnSpc>
                <a:spcPct val="100000"/>
              </a:lnSpc>
              <a:spcBef>
                <a:spcPct val="0"/>
              </a:spcBef>
              <a:buClr>
                <a:srgbClr val="000000"/>
              </a:buClr>
              <a:buFont typeface="Times New Roman" panose="02020603050405020304" pitchFamily="18" charset="0"/>
              <a:buNone/>
            </a:pPr>
            <a:endPar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eaLnBrk="1" hangingPunct="1">
              <a:lnSpc>
                <a:spcPct val="100000"/>
              </a:lnSpc>
              <a:spcBef>
                <a:spcPct val="0"/>
              </a:spcBef>
              <a:buClr>
                <a:srgbClr val="000000"/>
              </a:buClr>
              <a:buFont typeface="Times New Roman" panose="02020603050405020304" pitchFamily="18" charset="0"/>
              <a:buNone/>
            </a:pPr>
            <a:endPar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eaLnBrk="1" hangingPunct="1">
              <a:lnSpc>
                <a:spcPct val="100000"/>
              </a:lnSpc>
              <a:spcBef>
                <a:spcPct val="0"/>
              </a:spcBef>
              <a:buClr>
                <a:srgbClr val="000000"/>
              </a:buClr>
              <a:buFont typeface="Times New Roman" panose="02020603050405020304" pitchFamily="18" charset="0"/>
              <a:buNone/>
            </a:pPr>
            <a:endPar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eaLnBrk="1" hangingPunct="1">
              <a:lnSpc>
                <a:spcPct val="100000"/>
              </a:lnSpc>
              <a:spcBef>
                <a:spcPct val="0"/>
              </a:spcBef>
              <a:buClr>
                <a:srgbClr val="000000"/>
              </a:buClr>
              <a:buFont typeface="Times New Roman" panose="02020603050405020304" pitchFamily="18" charset="0"/>
              <a:buNone/>
            </a:pP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eaLnBrk="1" hangingPunct="1">
              <a:lnSpc>
                <a:spcPct val="100000"/>
              </a:lnSpc>
              <a:spcBef>
                <a:spcPct val="0"/>
              </a:spcBef>
              <a:buClr>
                <a:srgbClr val="000000"/>
              </a:buClr>
              <a:buFont typeface="Times New Roman" panose="02020603050405020304" pitchFamily="18" charset="0"/>
              <a:buNone/>
            </a:pPr>
            <a:endPar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eaLnBrk="1" hangingPunct="1">
              <a:lnSpc>
                <a:spcPct val="100000"/>
              </a:lnSpc>
              <a:spcBef>
                <a:spcPct val="0"/>
              </a:spcBef>
              <a:buClr>
                <a:srgbClr val="000000"/>
              </a:buClr>
              <a:buFont typeface="Times New Roman" panose="02020603050405020304" pitchFamily="18" charset="0"/>
              <a:buNone/>
            </a:pPr>
            <a:endPar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eaLnBrk="1" hangingPunct="1">
              <a:lnSpc>
                <a:spcPct val="100000"/>
              </a:lnSpc>
              <a:spcBef>
                <a:spcPct val="0"/>
              </a:spcBef>
              <a:buClr>
                <a:srgbClr val="000000"/>
              </a:buClr>
              <a:buFont typeface="Times New Roman" panose="02020603050405020304" pitchFamily="18" charset="0"/>
              <a:buNone/>
            </a:pP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Potekal bo na </a:t>
            </a: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matični in podružnični šoli</a:t>
            </a: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od </a:t>
            </a: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22. do 27. februarja 2023 </a:t>
            </a: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po razporedu.</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Spremljajte našo spletno stran in preverite podrobnosti.</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Century Gothic" panose="020B0502020202020204" pitchFamily="34" charset="0"/>
                <a:ea typeface="Microsoft YaHei" panose="020B0503020204020204" pitchFamily="34" charset="-122"/>
                <a:cs typeface="Times New Roman" panose="02020603050405020304" pitchFamily="18" charset="0"/>
              </a:rPr>
              <a:t> </a:t>
            </a:r>
            <a:endPar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489" y="2340646"/>
            <a:ext cx="1087437" cy="1087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5629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273175" y="1166813"/>
            <a:ext cx="9218613" cy="4030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20000"/>
              </a:lnSpc>
              <a:spcBef>
                <a:spcPts val="10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Tw Cen MT" panose="020B0602020104020603" pitchFamily="34" charset="-18"/>
              </a:defRPr>
            </a:lvl9pPr>
          </a:lstStyle>
          <a:p>
            <a:pPr eaLnBrk="1" hangingPunct="1">
              <a:lnSpc>
                <a:spcPct val="100000"/>
              </a:lnSpc>
              <a:spcBef>
                <a:spcPct val="0"/>
              </a:spcBef>
              <a:buClr>
                <a:srgbClr val="000000"/>
              </a:buClr>
              <a:buFont typeface="Times New Roman" panose="02020603050405020304" pitchFamily="18" charset="0"/>
              <a:buNone/>
            </a:pP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eaLnBrk="1" hangingPunct="1">
              <a:lnSpc>
                <a:spcPct val="100000"/>
              </a:lnSpc>
              <a:spcBef>
                <a:spcPct val="0"/>
              </a:spcBef>
              <a:buClr>
                <a:srgbClr val="000000"/>
              </a:buClr>
              <a:buFont typeface="Times New Roman" panose="02020603050405020304" pitchFamily="18" charset="0"/>
              <a:buNone/>
            </a:pP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eaLnBrk="1" hangingPunct="1">
              <a:lnSpc>
                <a:spcPct val="100000"/>
              </a:lnSpc>
              <a:spcBef>
                <a:spcPct val="0"/>
              </a:spcBef>
              <a:buClr>
                <a:srgbClr val="000000"/>
              </a:buClr>
              <a:buFont typeface="Times New Roman" panose="02020603050405020304" pitchFamily="18" charset="0"/>
              <a:buNone/>
            </a:pP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eaLnBrk="1" hangingPunct="1">
              <a:lnSpc>
                <a:spcPct val="100000"/>
              </a:lnSpc>
              <a:spcBef>
                <a:spcPct val="0"/>
              </a:spcBef>
              <a:buClr>
                <a:srgbClr val="000000"/>
              </a:buClr>
              <a:buFont typeface="Times New Roman" panose="02020603050405020304" pitchFamily="18" charset="0"/>
              <a:buNone/>
            </a:pP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Odložitev šolanja</a:t>
            </a:r>
          </a:p>
          <a:p>
            <a:pPr eaLnBrk="1" hangingPunct="1">
              <a:lnSpc>
                <a:spcPct val="100000"/>
              </a:lnSpc>
              <a:spcBef>
                <a:spcPct val="0"/>
              </a:spcBef>
              <a:buClr>
                <a:srgbClr val="000000"/>
              </a:buClr>
              <a:buFont typeface="Times New Roman" panose="02020603050405020304" pitchFamily="18" charset="0"/>
              <a:buNone/>
            </a:pPr>
            <a:endParaRPr lang="sl-SI" altLang="sl-SI"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eaLnBrk="1" hangingPunct="1">
              <a:lnSpc>
                <a:spcPct val="100000"/>
              </a:lnSpc>
              <a:spcBef>
                <a:spcPct val="0"/>
              </a:spcBef>
              <a:buClr>
                <a:srgbClr val="000000"/>
              </a:buClr>
              <a:buFont typeface="Times New Roman" panose="02020603050405020304" pitchFamily="18" charset="0"/>
              <a:buNone/>
            </a:pPr>
            <a:endParaRPr lang="sl-SI" altLang="sl-SI"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eaLnBrk="1" hangingPunct="1">
              <a:lnSpc>
                <a:spcPct val="100000"/>
              </a:lnSpc>
              <a:spcBef>
                <a:spcPct val="0"/>
              </a:spcBef>
              <a:buClr>
                <a:srgbClr val="000000"/>
              </a:buClr>
              <a:buFont typeface="Times New Roman" panose="02020603050405020304" pitchFamily="18" charset="0"/>
              <a:buNone/>
            </a:pP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na predlog </a:t>
            </a: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staršev, zdravstvene službe </a:t>
            </a: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oziroma na podlagi </a:t>
            </a: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odločbe o usmeritvi</a:t>
            </a:r>
            <a:r>
              <a:rPr lang="sl-SI" altLang="sl-SI" sz="1800" dirty="0">
                <a:solidFill>
                  <a:srgbClr val="00B050"/>
                </a:solidFill>
                <a:latin typeface="Times New Roman" panose="02020603050405020304" pitchFamily="18" charset="0"/>
                <a:ea typeface="Microsoft YaHei" panose="020B0503020204020204" pitchFamily="34" charset="-122"/>
                <a:cs typeface="Times New Roman" panose="02020603050405020304" pitchFamily="18" charset="0"/>
              </a:rPr>
              <a:t>;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ugotavljanje pripravljenosti </a:t>
            </a: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otroka za vstop v šolo </a:t>
            </a: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je obvezno</a:t>
            </a: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odloči ravnatelj na podlagi obrazloženega </a:t>
            </a: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mnenja strokovne komisije</a:t>
            </a: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strokovno skupino imenuje ravnatelj, sestavljajo jo zdravnik, vzgojitelj, svetovalni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delavec.</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Obrazec </a:t>
            </a: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Vloga za odložitev  </a:t>
            </a: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se pošlje do konca meseca februarja na šolo, kjer se vpisuje v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šolo.  </a:t>
            </a:r>
          </a:p>
        </p:txBody>
      </p:sp>
    </p:spTree>
    <p:extLst>
      <p:ext uri="{BB962C8B-B14F-4D97-AF65-F5344CB8AC3E}">
        <p14:creationId xmlns:p14="http://schemas.microsoft.com/office/powerpoint/2010/main" val="2302233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1527175" y="1546225"/>
            <a:ext cx="8816975" cy="3722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20000"/>
              </a:lnSpc>
              <a:spcBef>
                <a:spcPts val="10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Tw Cen MT" panose="020B0602020104020603" pitchFamily="34" charset="-18"/>
              </a:defRPr>
            </a:lvl9pPr>
          </a:lstStyle>
          <a:p>
            <a:pPr eaLnBrk="1" hangingPunct="1">
              <a:lnSpc>
                <a:spcPct val="100000"/>
              </a:lnSpc>
              <a:spcBef>
                <a:spcPct val="0"/>
              </a:spcBef>
              <a:buClr>
                <a:srgbClr val="000000"/>
              </a:buClr>
              <a:buFont typeface="Times New Roman" panose="02020603050405020304" pitchFamily="18" charset="0"/>
              <a:buNone/>
            </a:pPr>
            <a:endPar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eaLnBrk="1" hangingPunct="1">
              <a:lnSpc>
                <a:spcPct val="100000"/>
              </a:lnSpc>
              <a:spcBef>
                <a:spcPct val="0"/>
              </a:spcBef>
              <a:buClr>
                <a:srgbClr val="000000"/>
              </a:buClr>
              <a:buFont typeface="Times New Roman" panose="02020603050405020304" pitchFamily="18" charset="0"/>
              <a:buNone/>
            </a:pPr>
            <a:endPar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eaLnBrk="1" hangingPunct="1">
              <a:lnSpc>
                <a:spcPct val="100000"/>
              </a:lnSpc>
              <a:spcBef>
                <a:spcPct val="0"/>
              </a:spcBef>
              <a:buClr>
                <a:srgbClr val="000000"/>
              </a:buClr>
              <a:buFont typeface="Times New Roman" panose="02020603050405020304" pitchFamily="18" charset="0"/>
              <a:buNone/>
            </a:pP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Prepis na drugo šolo</a:t>
            </a:r>
          </a:p>
          <a:p>
            <a:pPr eaLnBrk="1" hangingPunct="1">
              <a:lnSpc>
                <a:spcPct val="100000"/>
              </a:lnSpc>
              <a:spcBef>
                <a:spcPct val="0"/>
              </a:spcBef>
              <a:buClr>
                <a:srgbClr val="000000"/>
              </a:buClr>
              <a:buFont typeface="Times New Roman" panose="02020603050405020304" pitchFamily="18" charset="0"/>
              <a:buNone/>
            </a:pPr>
            <a:endParaRPr lang="sl-SI" altLang="sl-SI"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starši vpišejo otroka v šolo v matičnem šolskem okolišu,</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sl-SI" altLang="sl-SI" sz="1800" b="1"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14 dni po zaključku roka </a:t>
            </a: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za vpisa vložijo pri šoli, v katero želite vpisati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otroka,</a:t>
            </a:r>
            <a:r>
              <a:rPr lang="sl-SI" altLang="sl-SI" sz="1800" b="1" dirty="0">
                <a:solidFill>
                  <a:srgbClr val="00B050"/>
                </a:solidFill>
                <a:latin typeface="Times New Roman" panose="02020603050405020304" pitchFamily="18" charset="0"/>
                <a:ea typeface="Microsoft YaHei" panose="020B0503020204020204" pitchFamily="34" charset="-122"/>
                <a:cs typeface="Times New Roman" panose="02020603050405020304" pitchFamily="18" charset="0"/>
              </a:rPr>
              <a:t> </a:t>
            </a:r>
            <a:r>
              <a:rPr lang="sl-SI" altLang="sl-SI" sz="1800" b="1"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vlogo za  prepis</a:t>
            </a: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o vlogi odloča zaprošena šola, obvezno sodeluje z matično šolo,</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zaprošena šola ni dolžna ugoditi vlogi staršev. </a:t>
            </a:r>
          </a:p>
          <a:p>
            <a:pPr eaLnBrk="1" hangingPunct="1">
              <a:lnSpc>
                <a:spcPct val="100000"/>
              </a:lnSpc>
              <a:spcBef>
                <a:spcPct val="0"/>
              </a:spcBef>
              <a:buClr>
                <a:srgbClr val="000000"/>
              </a:buClr>
              <a:buFont typeface="Times New Roman" panose="02020603050405020304" pitchFamily="18" charset="0"/>
              <a:buNone/>
            </a:pPr>
            <a:endPar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Kdor želi vpisati otroka v našo šolo, obrazec Vloga za prepis, pošlje na našo šolo.</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Obrazec </a:t>
            </a: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Vloga za prepis </a:t>
            </a: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najdete na spletni strani naše šole. </a:t>
            </a:r>
          </a:p>
        </p:txBody>
      </p:sp>
    </p:spTree>
    <p:extLst>
      <p:ext uri="{BB962C8B-B14F-4D97-AF65-F5344CB8AC3E}">
        <p14:creationId xmlns:p14="http://schemas.microsoft.com/office/powerpoint/2010/main" val="14847777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1517650" y="1879600"/>
            <a:ext cx="9618663" cy="2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20000"/>
              </a:lnSpc>
              <a:spcBef>
                <a:spcPts val="10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400">
                <a:solidFill>
                  <a:schemeClr val="tx1"/>
                </a:solidFill>
                <a:latin typeface="Tw Cen MT" panose="020B0602020104020603" pitchFamily="34" charset="-18"/>
              </a:defRPr>
            </a:lvl9pPr>
          </a:lstStyle>
          <a:p>
            <a:pPr eaLnBrk="1" hangingPunct="1">
              <a:lnSpc>
                <a:spcPct val="100000"/>
              </a:lnSpc>
              <a:spcBef>
                <a:spcPct val="0"/>
              </a:spcBef>
              <a:buClr>
                <a:srgbClr val="000000"/>
              </a:buClr>
              <a:buFont typeface="Times New Roman" panose="02020603050405020304" pitchFamily="18" charset="0"/>
              <a:buNone/>
            </a:pP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Zdravniški pregledi</a:t>
            </a:r>
          </a:p>
          <a:p>
            <a:pPr eaLnBrk="1" hangingPunct="1">
              <a:lnSpc>
                <a:spcPct val="100000"/>
              </a:lnSpc>
              <a:spcBef>
                <a:spcPct val="0"/>
              </a:spcBef>
              <a:buClr>
                <a:srgbClr val="000000"/>
              </a:buClr>
              <a:buFont typeface="Times New Roman" panose="02020603050405020304" pitchFamily="18" charset="0"/>
              <a:buNone/>
            </a:pPr>
            <a:endParaRPr lang="sl-SI" altLang="sl-SI"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izvaja </a:t>
            </a: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šolski dispanzer </a:t>
            </a: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Zdravstvenega doma Nova Gorica,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po podatkih, ki jih pošlje naša šola po vpisu;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vabilo na zdravniški pregled prejmete iz Zdravstvenega doma Nova Gorica.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eaLnBrk="1" hangingPunct="1">
              <a:lnSpc>
                <a:spcPct val="100000"/>
              </a:lnSpc>
              <a:spcBef>
                <a:spcPct val="0"/>
              </a:spcBef>
              <a:buClr>
                <a:srgbClr val="000000"/>
              </a:buClr>
              <a:buFont typeface="Times New Roman" panose="02020603050405020304" pitchFamily="18" charset="0"/>
              <a:buNone/>
            </a:pPr>
            <a:r>
              <a:rPr lang="sl-SI" altLang="sl-SI"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eaLnBrk="1" hangingPunct="1">
              <a:lnSpc>
                <a:spcPct val="100000"/>
              </a:lnSpc>
              <a:spcBef>
                <a:spcPct val="0"/>
              </a:spcBef>
              <a:buClr>
                <a:srgbClr val="000000"/>
              </a:buClr>
              <a:buFont typeface="Times New Roman" panose="02020603050405020304" pitchFamily="18" charset="0"/>
              <a:buNone/>
            </a:pP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sl-SI" altLang="sl-SI"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3795" name="Slika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3933825"/>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6312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911225" y="1773238"/>
            <a:ext cx="10374313" cy="3414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20000"/>
              </a:lnSpc>
              <a:spcBef>
                <a:spcPts val="10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sz="1400">
                <a:solidFill>
                  <a:schemeClr val="tx1"/>
                </a:solidFill>
                <a:latin typeface="Tw Cen MT" panose="020B0602020104020603" pitchFamily="34" charset="-18"/>
              </a:defRPr>
            </a:lvl9pPr>
          </a:lstStyle>
          <a:p>
            <a:pPr eaLnBrk="1" hangingPunct="1">
              <a:lnSpc>
                <a:spcPct val="100000"/>
              </a:lnSpc>
              <a:spcBef>
                <a:spcPct val="0"/>
              </a:spcBef>
              <a:buClr>
                <a:srgbClr val="000000"/>
              </a:buClr>
              <a:buFont typeface="Times New Roman" panose="02020603050405020304" pitchFamily="18" charset="0"/>
              <a:buNone/>
            </a:pP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Kako poteka šolski dan?</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eaLnBrk="1" hangingPunct="1">
              <a:lnSpc>
                <a:spcPct val="100000"/>
              </a:lnSpc>
              <a:spcBef>
                <a:spcPct val="0"/>
              </a:spcBef>
              <a:buClr>
                <a:srgbClr val="000000"/>
              </a:buClr>
              <a:buFont typeface="Times New Roman" panose="02020603050405020304" pitchFamily="18" charset="0"/>
              <a:buNone/>
            </a:pPr>
            <a:endPar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Vprašalnik oziroma prijave pred vpisom otroka v šolo:</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prihod v šolo in odhod iz šole,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			   - jutranje varstvo,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                                         - podaljšano bivanje,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                                         - šolska prehrana,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                                         - obiskovanje neobveznega tujega jezika angleščina.</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vam pošljemo na naslov otroka hkrati z vabilom na vpis.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Izpolnjene obrazce  oddate ob vpisu otroka v šolo</a:t>
            </a: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eaLnBrk="1" hangingPunct="1">
              <a:lnSpc>
                <a:spcPct val="100000"/>
              </a:lnSpc>
              <a:spcBef>
                <a:spcPct val="0"/>
              </a:spcBef>
              <a:buClr>
                <a:srgbClr val="000000"/>
              </a:buClr>
              <a:buFont typeface="Times New Roman" panose="02020603050405020304" pitchFamily="18" charset="0"/>
              <a:buNone/>
            </a:pPr>
            <a:endPar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5843" name="Slika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6969" y="1922905"/>
            <a:ext cx="2401613" cy="289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2120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1416050" y="836613"/>
            <a:ext cx="9548813" cy="50768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lnSpc>
                <a:spcPct val="120000"/>
              </a:lnSpc>
              <a:spcBef>
                <a:spcPts val="10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chemeClr val="tx1"/>
                </a:solidFill>
                <a:latin typeface="Tw Cen MT" panose="020B0602020104020603" pitchFamily="34" charset="-18"/>
              </a:defRPr>
            </a:lvl1pPr>
            <a:lvl2pPr marL="742950" indent="-28575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chemeClr val="tx1"/>
                </a:solidFill>
                <a:latin typeface="Tw Cen MT" panose="020B0602020104020603" pitchFamily="34" charset="-18"/>
              </a:defRPr>
            </a:lvl2pPr>
            <a:lvl3pPr marL="11430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600">
                <a:solidFill>
                  <a:schemeClr val="tx1"/>
                </a:solidFill>
                <a:latin typeface="Tw Cen MT" panose="020B0602020104020603" pitchFamily="34" charset="-18"/>
              </a:defRPr>
            </a:lvl3pPr>
            <a:lvl4pPr marL="16002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400">
                <a:solidFill>
                  <a:schemeClr val="tx1"/>
                </a:solidFill>
                <a:latin typeface="Tw Cen MT" panose="020B0602020104020603" pitchFamily="34" charset="-18"/>
              </a:defRPr>
            </a:lvl4pPr>
            <a:lvl5pPr marL="2057400" indent="-228600">
              <a:lnSpc>
                <a:spcPct val="120000"/>
              </a:lnSpc>
              <a:spcBef>
                <a:spcPts val="500"/>
              </a:spcBef>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400">
                <a:solidFill>
                  <a:schemeClr val="tx1"/>
                </a:solidFill>
                <a:latin typeface="Tw Cen MT" panose="020B0602020104020603" pitchFamily="34" charset="-18"/>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400">
                <a:solidFill>
                  <a:schemeClr val="tx1"/>
                </a:solidFill>
                <a:latin typeface="Tw Cen MT" panose="020B0602020104020603" pitchFamily="34" charset="-18"/>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400">
                <a:solidFill>
                  <a:schemeClr val="tx1"/>
                </a:solidFill>
                <a:latin typeface="Tw Cen MT" panose="020B0602020104020603" pitchFamily="34" charset="-18"/>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400">
                <a:solidFill>
                  <a:schemeClr val="tx1"/>
                </a:solidFill>
                <a:latin typeface="Tw Cen MT" panose="020B0602020104020603" pitchFamily="34" charset="-18"/>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1400">
                <a:solidFill>
                  <a:schemeClr val="tx1"/>
                </a:solidFill>
                <a:latin typeface="Tw Cen MT" panose="020B0602020104020603" pitchFamily="34" charset="-18"/>
              </a:defRPr>
            </a:lvl9pPr>
          </a:lstStyle>
          <a:p>
            <a:pPr eaLnBrk="1" hangingPunct="1">
              <a:lnSpc>
                <a:spcPct val="100000"/>
              </a:lnSpc>
              <a:spcBef>
                <a:spcPct val="0"/>
              </a:spcBef>
              <a:buClr>
                <a:srgbClr val="000000"/>
              </a:buClr>
              <a:buFont typeface="Times New Roman" panose="02020603050405020304" pitchFamily="18" charset="0"/>
              <a:buNone/>
            </a:pP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eaLnBrk="1" hangingPunct="1">
              <a:lnSpc>
                <a:spcPct val="100000"/>
              </a:lnSpc>
              <a:spcBef>
                <a:spcPct val="0"/>
              </a:spcBef>
              <a:buClr>
                <a:srgbClr val="000000"/>
              </a:buClr>
              <a:buFont typeface="Times New Roman" panose="02020603050405020304" pitchFamily="18" charset="0"/>
              <a:buNone/>
            </a:pP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Jutranje varstvo</a:t>
            </a:r>
          </a:p>
          <a:p>
            <a:pPr eaLnBrk="1" hangingPunct="1">
              <a:lnSpc>
                <a:spcPct val="100000"/>
              </a:lnSpc>
              <a:spcBef>
                <a:spcPct val="0"/>
              </a:spcBef>
              <a:buClr>
                <a:srgbClr val="000000"/>
              </a:buClr>
              <a:buFont typeface="Times New Roman" panose="02020603050405020304" pitchFamily="18" charset="0"/>
              <a:buNone/>
            </a:pPr>
            <a:endPar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od </a:t>
            </a: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7. ure </a:t>
            </a: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do pričetka pouka </a:t>
            </a: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ob 8.05 </a:t>
            </a: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na centralni šoli Dobrovo,</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ob 7.55 </a:t>
            </a: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na podružnični šoli  Kojsko.</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 primeru premajhnega števila prijav se organizira varstvo.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Podaljšano bivanje</a:t>
            </a:r>
          </a:p>
          <a:p>
            <a:pPr eaLnBrk="1" hangingPunct="1">
              <a:lnSpc>
                <a:spcPct val="100000"/>
              </a:lnSpc>
              <a:spcBef>
                <a:spcPct val="0"/>
              </a:spcBef>
              <a:buClr>
                <a:srgbClr val="000000"/>
              </a:buClr>
              <a:buFont typeface="Times New Roman" panose="02020603050405020304" pitchFamily="18" charset="0"/>
              <a:buNone/>
            </a:pPr>
            <a:endPar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poteka od </a:t>
            </a: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12. 30 do 16. 10,  </a:t>
            </a: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po potrebi varstvo tudi dlje;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organizirana oblika, ki vsebuje samostojno učenje, sprostitvene dejavnosti,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ustvarjalno preživljanje časa in prehrano.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Neobvezni izbirni predmet angleščina</a:t>
            </a:r>
          </a:p>
          <a:p>
            <a:pPr eaLnBrk="1" hangingPunct="1">
              <a:lnSpc>
                <a:spcPct val="100000"/>
              </a:lnSpc>
              <a:spcBef>
                <a:spcPct val="0"/>
              </a:spcBef>
              <a:buClr>
                <a:srgbClr val="000000"/>
              </a:buClr>
              <a:buFont typeface="Times New Roman" panose="02020603050405020304" pitchFamily="18" charset="0"/>
              <a:buNone/>
            </a:pPr>
            <a:r>
              <a:rPr lang="sl-SI" altLang="sl-SI" sz="1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poteka po pouki</a:t>
            </a: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običajno 5. šolsko uro,  </a:t>
            </a:r>
            <a:r>
              <a:rPr lang="sl-SI" altLang="sl-SI" sz="1800" dirty="0">
                <a:solidFill>
                  <a:schemeClr val="accent5"/>
                </a:solidFill>
                <a:latin typeface="Times New Roman" panose="02020603050405020304" pitchFamily="18" charset="0"/>
                <a:ea typeface="Microsoft YaHei" panose="020B0503020204020204" pitchFamily="34" charset="-122"/>
                <a:cs typeface="Times New Roman" panose="02020603050405020304" pitchFamily="18" charset="0"/>
              </a:rPr>
              <a:t>dvakrat tedensko</a:t>
            </a: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Predmet se ocenjuje. </a:t>
            </a:r>
          </a:p>
          <a:p>
            <a:pPr eaLnBrk="1" hangingPunct="1">
              <a:lnSpc>
                <a:spcPct val="100000"/>
              </a:lnSpc>
              <a:spcBef>
                <a:spcPct val="0"/>
              </a:spcBef>
              <a:buClr>
                <a:srgbClr val="000000"/>
              </a:buClr>
              <a:buFont typeface="Times New Roman" panose="02020603050405020304" pitchFamily="18" charset="0"/>
              <a:buNone/>
            </a:pPr>
            <a:r>
              <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eaLnBrk="1" hangingPunct="1">
              <a:lnSpc>
                <a:spcPct val="100000"/>
              </a:lnSpc>
              <a:spcBef>
                <a:spcPct val="0"/>
              </a:spcBef>
              <a:buClr>
                <a:srgbClr val="000000"/>
              </a:buClr>
              <a:buFont typeface="Times New Roman" panose="02020603050405020304" pitchFamily="18" charset="0"/>
              <a:buNone/>
            </a:pPr>
            <a:endParaRPr lang="sl-SI" altLang="sl-SI"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3827495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Naravno">
  <a:themeElements>
    <a:clrScheme name="Naravn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Naravn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aravn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81</TotalTime>
  <Words>1447</Words>
  <Application>Microsoft Office PowerPoint</Application>
  <PresentationFormat>Širokozaslonsko</PresentationFormat>
  <Paragraphs>181</Paragraphs>
  <Slides>15</Slides>
  <Notes>11</Notes>
  <HiddenSlides>1</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15</vt:i4>
      </vt:variant>
    </vt:vector>
  </HeadingPairs>
  <TitlesOfParts>
    <vt:vector size="23" baseType="lpstr">
      <vt:lpstr>Arial</vt:lpstr>
      <vt:lpstr>Calibri</vt:lpstr>
      <vt:lpstr>Century Gothic</vt:lpstr>
      <vt:lpstr>Garamond</vt:lpstr>
      <vt:lpstr>Georgia</vt:lpstr>
      <vt:lpstr>Times New Roman</vt:lpstr>
      <vt:lpstr>Tw Cen MT</vt:lpstr>
      <vt:lpstr>Naravno</vt:lpstr>
      <vt:lpstr>   VPIS V PRVI RAZRED  OSNOVNE ŠOLE ALOJZA GRADNIKA DOBROVO           2023 - 2024</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MIZS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VPIS V PRVI RAZRED                                               2023 - 2024</dc:title>
  <dc:creator>Nataša Marinič</dc:creator>
  <cp:lastModifiedBy>Demi Munih</cp:lastModifiedBy>
  <cp:revision>14</cp:revision>
  <dcterms:created xsi:type="dcterms:W3CDTF">2023-01-09T12:26:15Z</dcterms:created>
  <dcterms:modified xsi:type="dcterms:W3CDTF">2023-02-28T08:17:49Z</dcterms:modified>
</cp:coreProperties>
</file>