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5" r:id="rId3"/>
    <p:sldId id="287" r:id="rId4"/>
    <p:sldId id="268" r:id="rId5"/>
    <p:sldId id="272" r:id="rId6"/>
    <p:sldId id="273" r:id="rId7"/>
    <p:sldId id="279" r:id="rId8"/>
    <p:sldId id="280" r:id="rId9"/>
    <p:sldId id="281" r:id="rId10"/>
    <p:sldId id="282" r:id="rId11"/>
    <p:sldId id="283" r:id="rId12"/>
    <p:sldId id="284" r:id="rId13"/>
    <p:sldId id="288" r:id="rId14"/>
    <p:sldId id="289" r:id="rId15"/>
    <p:sldId id="290" r:id="rId16"/>
    <p:sldId id="271" r:id="rId1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48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DBD69-5FA7-4AB2-8249-C33C8A29B46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35A83-4853-4023-B6A0-3DD5A3CBA4C6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341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35A83-4853-4023-B6A0-3DD5A3CBA4C6}" type="slidenum">
              <a:rPr lang="sl-SI" smtClean="0"/>
              <a:pPr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677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AFFF6-D120-4AB6-9A34-CC123289E90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97D74-FF8C-4A59-B960-BCAE7E4F140A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367240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l-SI" sz="6000" b="1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  <a:t>ŠTEVILA  DO  1000</a:t>
            </a:r>
            <a:br>
              <a:rPr lang="sl-SI" sz="6000" b="1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</a:br>
            <a:r>
              <a:rPr lang="sl-SI" sz="5600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  <a:t>PONAZARJANJE ŠTEVIL Z DENARJEM</a:t>
            </a:r>
            <a:r>
              <a:rPr lang="sl-SI" sz="6000" b="1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  <a:t/>
            </a:r>
            <a:br>
              <a:rPr lang="sl-SI" sz="6000" b="1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</a:br>
            <a:r>
              <a:rPr lang="sl-SI" sz="6000" b="1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  <a:t>4. </a:t>
            </a:r>
            <a:r>
              <a:rPr lang="sl-SI" sz="6000" b="1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  <a:t>del</a:t>
            </a:r>
            <a:endParaRPr lang="sl-SI" sz="6000" b="1" dirty="0">
              <a:solidFill>
                <a:schemeClr val="accent2">
                  <a:lumMod val="50000"/>
                </a:schemeClr>
              </a:solidFill>
              <a:latin typeface="KG First Time In Forever" pitchFamily="2" charset="-18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05767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sl-SI" sz="1000" b="1" dirty="0" smtClean="0">
              <a:latin typeface="KG First Time In Forever" pitchFamily="2" charset="-18"/>
            </a:endParaRPr>
          </a:p>
          <a:p>
            <a:r>
              <a:rPr lang="sl-SI" b="1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  <a:t>3. RAZRED</a:t>
            </a:r>
            <a:endParaRPr lang="sl-SI" b="1" dirty="0">
              <a:solidFill>
                <a:schemeClr val="accent2">
                  <a:lumMod val="50000"/>
                </a:schemeClr>
              </a:solidFill>
              <a:latin typeface="KG First Time In Forever" pitchFamily="2" charset="-18"/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4"/>
    </mc:Choice>
    <mc:Fallback xmlns="">
      <p:transition spd="slow" advTm="7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ela 132"/>
          <p:cNvGraphicFramePr>
            <a:graphicFrameLocks noGrp="1"/>
          </p:cNvGraphicFramePr>
          <p:nvPr/>
        </p:nvGraphicFramePr>
        <p:xfrm>
          <a:off x="467544" y="1412776"/>
          <a:ext cx="8208912" cy="49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ctr"/>
                      <a:endParaRPr lang="sl-SI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6282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Koliko  je to?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1547664" y="14847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283968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7020272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406794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2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7020272" y="4725144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0</a:t>
            </a:r>
            <a:endParaRPr lang="sl-SI" sz="10000" b="1" dirty="0"/>
          </a:p>
        </p:txBody>
      </p:sp>
      <p:sp>
        <p:nvSpPr>
          <p:cNvPr id="442" name="PoljeZBesedilom 441"/>
          <p:cNvSpPr txBox="1"/>
          <p:nvPr/>
        </p:nvSpPr>
        <p:spPr>
          <a:xfrm>
            <a:off x="1115616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4</a:t>
            </a:r>
            <a:endParaRPr lang="sl-SI" sz="10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47664" y="2420888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87624" y="2708920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27584" y="2996952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3356992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427984" y="2492896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851920" y="2924944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0"/>
    </mc:Choice>
    <mc:Fallback xmlns="">
      <p:transition spd="slow" advTm="2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6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/>
      <p:bldP spid="53" grpId="1"/>
      <p:bldP spid="54" grpId="0"/>
      <p:bldP spid="54" grpId="1"/>
      <p:bldP spid="55" grpId="0"/>
      <p:bldP spid="55" grpId="1"/>
      <p:bldP spid="56" grpId="0"/>
      <p:bldP spid="57" grpId="0"/>
      <p:bldP spid="57" grpId="1"/>
      <p:bldP spid="442" grpId="0"/>
      <p:bldP spid="44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ela 132"/>
          <p:cNvGraphicFramePr>
            <a:graphicFrameLocks noGrp="1"/>
          </p:cNvGraphicFramePr>
          <p:nvPr/>
        </p:nvGraphicFramePr>
        <p:xfrm>
          <a:off x="467544" y="1412776"/>
          <a:ext cx="8208912" cy="49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ctr"/>
                      <a:endParaRPr lang="sl-SI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6282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Koliko je to?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1547664" y="14847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283968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7020272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406794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0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6948264" y="4725144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8</a:t>
            </a:r>
            <a:endParaRPr lang="sl-SI" sz="10000" b="1" dirty="0"/>
          </a:p>
        </p:txBody>
      </p:sp>
      <p:sp>
        <p:nvSpPr>
          <p:cNvPr id="442" name="PoljeZBesedilom 441"/>
          <p:cNvSpPr txBox="1"/>
          <p:nvPr/>
        </p:nvSpPr>
        <p:spPr>
          <a:xfrm>
            <a:off x="118762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5</a:t>
            </a:r>
            <a:endParaRPr lang="sl-SI" sz="10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63688" y="2204864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47664" y="2492896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59632" y="2708920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43608" y="2996952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5576" y="3356992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92280" y="2564904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00192" y="2564904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12360" y="3284984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20272" y="3284984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00192" y="3284984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84368" y="2564904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164288" y="4005064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72200" y="4005064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9"/>
    </mc:Choice>
    <mc:Fallback xmlns="">
      <p:transition spd="slow" advTm="20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6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" grpId="0"/>
      <p:bldP spid="53" grpId="1"/>
      <p:bldP spid="54" grpId="0"/>
      <p:bldP spid="54" grpId="1"/>
      <p:bldP spid="55" grpId="0"/>
      <p:bldP spid="55" grpId="1"/>
      <p:bldP spid="56" grpId="0"/>
      <p:bldP spid="57" grpId="0"/>
      <p:bldP spid="57" grpId="1"/>
      <p:bldP spid="442" grpId="0"/>
      <p:bldP spid="44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ela 132"/>
          <p:cNvGraphicFramePr>
            <a:graphicFrameLocks noGrp="1"/>
          </p:cNvGraphicFramePr>
          <p:nvPr/>
        </p:nvGraphicFramePr>
        <p:xfrm>
          <a:off x="467544" y="1412776"/>
          <a:ext cx="8208912" cy="49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ctr"/>
                      <a:endParaRPr lang="sl-SI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6282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Koliko je to?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1547664" y="14847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283968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7020272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406794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0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7020272" y="4725144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0</a:t>
            </a:r>
            <a:endParaRPr lang="sl-SI" sz="10000" b="1" dirty="0"/>
          </a:p>
        </p:txBody>
      </p:sp>
      <p:sp>
        <p:nvSpPr>
          <p:cNvPr id="442" name="PoljeZBesedilom 441"/>
          <p:cNvSpPr txBox="1"/>
          <p:nvPr/>
        </p:nvSpPr>
        <p:spPr>
          <a:xfrm>
            <a:off x="1115616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4</a:t>
            </a:r>
            <a:endParaRPr lang="sl-SI" sz="10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91680" y="2276872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03648" y="2564904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87624" y="2852936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9592" y="3212976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7"/>
    </mc:Choice>
    <mc:Fallback xmlns="">
      <p:transition spd="slow" advTm="21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5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" grpId="0"/>
      <p:bldP spid="53" grpId="1"/>
      <p:bldP spid="54" grpId="0"/>
      <p:bldP spid="54" grpId="1"/>
      <p:bldP spid="55" grpId="0"/>
      <p:bldP spid="55" grpId="1"/>
      <p:bldP spid="56" grpId="0"/>
      <p:bldP spid="57" grpId="0"/>
      <p:bldP spid="57" grpId="1"/>
      <p:bldP spid="442" grpId="0"/>
      <p:bldP spid="44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722313" y="2348880"/>
            <a:ext cx="7772400" cy="3420095"/>
          </a:xfrm>
        </p:spPr>
        <p:txBody>
          <a:bodyPr/>
          <a:lstStyle/>
          <a:p>
            <a:pPr algn="ctr"/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Ponovimo še, 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kako števila v obsegu do 1000 zapisujemo z besedo.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endParaRPr lang="sl-SI" cap="none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3"/>
    </mc:Choice>
    <mc:Fallback xmlns="">
      <p:transition spd="slow" advTm="7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grada vsebine 5"/>
          <p:cNvGraphicFramePr>
            <a:graphicFrameLocks noGrp="1"/>
          </p:cNvGraphicFramePr>
          <p:nvPr>
            <p:ph idx="1"/>
          </p:nvPr>
        </p:nvGraphicFramePr>
        <p:xfrm>
          <a:off x="457200" y="332660"/>
          <a:ext cx="8229600" cy="604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51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4867">
                <a:tc>
                  <a:txBody>
                    <a:bodyPr/>
                    <a:lstStyle/>
                    <a:p>
                      <a:r>
                        <a:rPr lang="sl-SI" sz="2500" dirty="0" smtClean="0">
                          <a:solidFill>
                            <a:srgbClr val="000099"/>
                          </a:solidFill>
                        </a:rPr>
                        <a:t>Število:</a:t>
                      </a:r>
                      <a:endParaRPr lang="sl-SI" sz="250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500" dirty="0" smtClean="0">
                          <a:solidFill>
                            <a:srgbClr val="000099"/>
                          </a:solidFill>
                        </a:rPr>
                        <a:t>Zapis z besedo:</a:t>
                      </a:r>
                      <a:endParaRPr lang="sl-SI" sz="250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PoljeZBesedilom 6"/>
          <p:cNvSpPr txBox="1"/>
          <p:nvPr/>
        </p:nvSpPr>
        <p:spPr>
          <a:xfrm>
            <a:off x="1979712" y="908720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>
                <a:solidFill>
                  <a:srgbClr val="00B050"/>
                </a:solidFill>
              </a:rPr>
              <a:t>dve</a:t>
            </a:r>
            <a:r>
              <a:rPr lang="sl-SI" sz="3000" dirty="0" smtClean="0">
                <a:solidFill>
                  <a:srgbClr val="00B050"/>
                </a:solidFill>
              </a:rPr>
              <a:t>sto </a:t>
            </a:r>
            <a:r>
              <a:rPr lang="sl-SI" sz="3000" dirty="0" smtClean="0">
                <a:solidFill>
                  <a:schemeClr val="dk1"/>
                </a:solidFill>
              </a:rPr>
              <a:t> </a:t>
            </a:r>
            <a:r>
              <a:rPr lang="sl-SI" sz="3000" dirty="0" smtClean="0">
                <a:solidFill>
                  <a:srgbClr val="000099"/>
                </a:solidFill>
              </a:rPr>
              <a:t>štiri</a:t>
            </a:r>
            <a:r>
              <a:rPr lang="sl-SI" sz="3000" dirty="0" smtClean="0">
                <a:solidFill>
                  <a:srgbClr val="FF00FF"/>
                </a:solidFill>
              </a:rPr>
              <a:t>in</a:t>
            </a:r>
            <a:r>
              <a:rPr lang="sl-SI" sz="3000" b="1" dirty="0" smtClean="0">
                <a:solidFill>
                  <a:srgbClr val="C00000"/>
                </a:solidFill>
              </a:rPr>
              <a:t>pet</a:t>
            </a:r>
            <a:r>
              <a:rPr lang="sl-SI" sz="3000" dirty="0" smtClean="0">
                <a:solidFill>
                  <a:srgbClr val="C00000"/>
                </a:solidFill>
              </a:rPr>
              <a:t>deset</a:t>
            </a:r>
            <a:endParaRPr lang="sl-SI" sz="3000" dirty="0">
              <a:solidFill>
                <a:srgbClr val="C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539552" y="980728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>
                <a:solidFill>
                  <a:srgbClr val="00B050"/>
                </a:solidFill>
              </a:rPr>
              <a:t>2</a:t>
            </a:r>
            <a:r>
              <a:rPr lang="sl-SI" sz="3000" spc="200" dirty="0" smtClean="0">
                <a:solidFill>
                  <a:srgbClr val="C00000"/>
                </a:solidFill>
              </a:rPr>
              <a:t>5</a:t>
            </a:r>
            <a:r>
              <a:rPr lang="sl-SI" sz="3000" spc="200" dirty="0" smtClean="0">
                <a:solidFill>
                  <a:srgbClr val="000099"/>
                </a:solidFill>
              </a:rPr>
              <a:t>4</a:t>
            </a:r>
            <a:endParaRPr lang="sl-SI" sz="3000" spc="200" dirty="0">
              <a:solidFill>
                <a:srgbClr val="000099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539552" y="1556792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>
                <a:solidFill>
                  <a:srgbClr val="00B050"/>
                </a:solidFill>
              </a:rPr>
              <a:t>6</a:t>
            </a:r>
            <a:r>
              <a:rPr lang="sl-SI" sz="3000" spc="200" dirty="0" smtClean="0">
                <a:solidFill>
                  <a:srgbClr val="C00000"/>
                </a:solidFill>
              </a:rPr>
              <a:t>3</a:t>
            </a:r>
            <a:r>
              <a:rPr lang="sl-SI" sz="3000" spc="200" dirty="0" smtClean="0">
                <a:solidFill>
                  <a:srgbClr val="000099"/>
                </a:solidFill>
              </a:rPr>
              <a:t>2</a:t>
            </a:r>
            <a:endParaRPr lang="sl-SI" sz="3000" spc="200" dirty="0">
              <a:solidFill>
                <a:srgbClr val="000099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539552" y="2204864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>
                <a:solidFill>
                  <a:srgbClr val="00B050"/>
                </a:solidFill>
              </a:rPr>
              <a:t>9</a:t>
            </a:r>
            <a:r>
              <a:rPr lang="sl-SI" sz="3000" spc="200" dirty="0" smtClean="0">
                <a:solidFill>
                  <a:srgbClr val="C00000"/>
                </a:solidFill>
              </a:rPr>
              <a:t>2</a:t>
            </a:r>
            <a:r>
              <a:rPr lang="sl-SI" sz="3000" spc="200" dirty="0" smtClean="0">
                <a:solidFill>
                  <a:srgbClr val="000099"/>
                </a:solidFill>
              </a:rPr>
              <a:t>0</a:t>
            </a:r>
            <a:endParaRPr lang="sl-SI" sz="3000" spc="200" dirty="0">
              <a:solidFill>
                <a:srgbClr val="000099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539552" y="2780928"/>
            <a:ext cx="1152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>
                <a:solidFill>
                  <a:srgbClr val="00B050"/>
                </a:solidFill>
              </a:rPr>
              <a:t>8</a:t>
            </a:r>
            <a:r>
              <a:rPr lang="sl-SI" sz="3000" spc="200" dirty="0" smtClean="0">
                <a:solidFill>
                  <a:srgbClr val="C00000"/>
                </a:solidFill>
              </a:rPr>
              <a:t>8</a:t>
            </a:r>
            <a:r>
              <a:rPr lang="sl-SI" sz="3000" spc="200" dirty="0" smtClean="0">
                <a:solidFill>
                  <a:srgbClr val="000099"/>
                </a:solidFill>
              </a:rPr>
              <a:t>8</a:t>
            </a:r>
            <a:endParaRPr lang="sl-SI" sz="3000" spc="200" dirty="0">
              <a:solidFill>
                <a:srgbClr val="000099"/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539552" y="3356992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>
                <a:solidFill>
                  <a:srgbClr val="00B050"/>
                </a:solidFill>
              </a:rPr>
              <a:t>1</a:t>
            </a:r>
            <a:r>
              <a:rPr lang="sl-SI" sz="3000" spc="200" dirty="0" smtClean="0">
                <a:solidFill>
                  <a:srgbClr val="C00000"/>
                </a:solidFill>
              </a:rPr>
              <a:t>1</a:t>
            </a:r>
            <a:r>
              <a:rPr lang="sl-SI" sz="3000" spc="200" dirty="0" smtClean="0">
                <a:solidFill>
                  <a:srgbClr val="000099"/>
                </a:solidFill>
              </a:rPr>
              <a:t>9</a:t>
            </a:r>
            <a:endParaRPr lang="sl-SI" sz="3000" spc="200" dirty="0">
              <a:solidFill>
                <a:srgbClr val="000099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539552" y="4005064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>
                <a:solidFill>
                  <a:srgbClr val="00B050"/>
                </a:solidFill>
              </a:rPr>
              <a:t>3</a:t>
            </a:r>
            <a:r>
              <a:rPr lang="sl-SI" sz="3000" spc="200" dirty="0" smtClean="0">
                <a:solidFill>
                  <a:srgbClr val="C00000"/>
                </a:solidFill>
              </a:rPr>
              <a:t>0</a:t>
            </a:r>
            <a:r>
              <a:rPr lang="sl-SI" sz="3000" spc="200" dirty="0" smtClean="0">
                <a:solidFill>
                  <a:srgbClr val="000099"/>
                </a:solidFill>
              </a:rPr>
              <a:t>7</a:t>
            </a:r>
            <a:endParaRPr lang="sl-SI" sz="3000" spc="200" dirty="0">
              <a:solidFill>
                <a:srgbClr val="000099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539552" y="4581128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/>
              <a:t>222</a:t>
            </a:r>
            <a:endParaRPr lang="sl-SI" sz="3000" spc="200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539552" y="5229200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/>
              <a:t>520</a:t>
            </a:r>
            <a:endParaRPr lang="sl-SI" sz="3000" spc="200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539552" y="5805264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/>
              <a:t>706</a:t>
            </a:r>
            <a:endParaRPr lang="sl-SI" sz="3000" spc="200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1907704" y="1628800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>
                <a:solidFill>
                  <a:srgbClr val="00B050"/>
                </a:solidFill>
              </a:rPr>
              <a:t>šest</a:t>
            </a:r>
            <a:r>
              <a:rPr lang="sl-SI" sz="3000" dirty="0" smtClean="0">
                <a:solidFill>
                  <a:srgbClr val="00B050"/>
                </a:solidFill>
              </a:rPr>
              <a:t>sto </a:t>
            </a:r>
            <a:r>
              <a:rPr lang="sl-SI" sz="3000" dirty="0" smtClean="0">
                <a:solidFill>
                  <a:schemeClr val="dk1"/>
                </a:solidFill>
              </a:rPr>
              <a:t> </a:t>
            </a:r>
            <a:r>
              <a:rPr lang="sl-SI" sz="3000" dirty="0" smtClean="0">
                <a:solidFill>
                  <a:srgbClr val="000099"/>
                </a:solidFill>
              </a:rPr>
              <a:t>dva</a:t>
            </a:r>
            <a:r>
              <a:rPr lang="sl-SI" sz="3000" dirty="0" smtClean="0">
                <a:solidFill>
                  <a:srgbClr val="FF00FF"/>
                </a:solidFill>
              </a:rPr>
              <a:t>in</a:t>
            </a:r>
            <a:r>
              <a:rPr lang="sl-SI" sz="3000" b="1" dirty="0" smtClean="0">
                <a:solidFill>
                  <a:srgbClr val="C00000"/>
                </a:solidFill>
              </a:rPr>
              <a:t>tri</a:t>
            </a:r>
            <a:r>
              <a:rPr lang="sl-SI" sz="3000" dirty="0" smtClean="0">
                <a:solidFill>
                  <a:srgbClr val="C00000"/>
                </a:solidFill>
              </a:rPr>
              <a:t>deset</a:t>
            </a:r>
            <a:endParaRPr lang="sl-SI" sz="3000" dirty="0">
              <a:solidFill>
                <a:srgbClr val="C00000"/>
              </a:solidFill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1907704" y="2204864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>
                <a:solidFill>
                  <a:srgbClr val="00B050"/>
                </a:solidFill>
              </a:rPr>
              <a:t>devet</a:t>
            </a:r>
            <a:r>
              <a:rPr lang="sl-SI" sz="3000" dirty="0" smtClean="0">
                <a:solidFill>
                  <a:srgbClr val="00B050"/>
                </a:solidFill>
              </a:rPr>
              <a:t>sto </a:t>
            </a:r>
            <a:r>
              <a:rPr lang="sl-SI" sz="3000" dirty="0" smtClean="0">
                <a:solidFill>
                  <a:schemeClr val="dk1"/>
                </a:solidFill>
              </a:rPr>
              <a:t> </a:t>
            </a:r>
            <a:r>
              <a:rPr lang="sl-SI" sz="3000" b="1" dirty="0" smtClean="0">
                <a:solidFill>
                  <a:srgbClr val="C00000"/>
                </a:solidFill>
              </a:rPr>
              <a:t>dvaj</a:t>
            </a:r>
            <a:r>
              <a:rPr lang="sl-SI" sz="3000" dirty="0" smtClean="0">
                <a:solidFill>
                  <a:srgbClr val="C00000"/>
                </a:solidFill>
              </a:rPr>
              <a:t>set</a:t>
            </a:r>
            <a:endParaRPr lang="sl-SI" sz="3000" dirty="0">
              <a:solidFill>
                <a:srgbClr val="C00000"/>
              </a:solidFill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1907704" y="2852936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>
                <a:solidFill>
                  <a:srgbClr val="00B050"/>
                </a:solidFill>
              </a:rPr>
              <a:t>osem</a:t>
            </a:r>
            <a:r>
              <a:rPr lang="sl-SI" sz="3000" dirty="0" smtClean="0">
                <a:solidFill>
                  <a:srgbClr val="00B050"/>
                </a:solidFill>
              </a:rPr>
              <a:t>sto </a:t>
            </a:r>
            <a:r>
              <a:rPr lang="sl-SI" sz="3000" dirty="0" smtClean="0">
                <a:solidFill>
                  <a:schemeClr val="dk1"/>
                </a:solidFill>
              </a:rPr>
              <a:t> </a:t>
            </a:r>
            <a:r>
              <a:rPr lang="sl-SI" sz="3000" dirty="0" smtClean="0">
                <a:solidFill>
                  <a:srgbClr val="000099"/>
                </a:solidFill>
              </a:rPr>
              <a:t>osem</a:t>
            </a:r>
            <a:r>
              <a:rPr lang="sl-SI" sz="3000" dirty="0" smtClean="0">
                <a:solidFill>
                  <a:srgbClr val="FF00FF"/>
                </a:solidFill>
              </a:rPr>
              <a:t>in</a:t>
            </a:r>
            <a:r>
              <a:rPr lang="sl-SI" sz="3000" b="1" dirty="0" smtClean="0">
                <a:solidFill>
                  <a:srgbClr val="C00000"/>
                </a:solidFill>
              </a:rPr>
              <a:t>osem</a:t>
            </a:r>
            <a:r>
              <a:rPr lang="sl-SI" sz="3000" dirty="0" smtClean="0">
                <a:solidFill>
                  <a:srgbClr val="C00000"/>
                </a:solidFill>
              </a:rPr>
              <a:t>deset</a:t>
            </a:r>
            <a:endParaRPr lang="sl-SI" sz="3000" dirty="0">
              <a:solidFill>
                <a:srgbClr val="C00000"/>
              </a:solidFill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1907704" y="3356992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 smtClean="0">
                <a:solidFill>
                  <a:srgbClr val="00B050"/>
                </a:solidFill>
              </a:rPr>
              <a:t>sto </a:t>
            </a:r>
            <a:r>
              <a:rPr lang="sl-SI" sz="3000" dirty="0" smtClean="0">
                <a:solidFill>
                  <a:schemeClr val="dk1"/>
                </a:solidFill>
              </a:rPr>
              <a:t> </a:t>
            </a:r>
            <a:r>
              <a:rPr lang="sl-SI" sz="3000" dirty="0" smtClean="0">
                <a:solidFill>
                  <a:srgbClr val="000099"/>
                </a:solidFill>
              </a:rPr>
              <a:t>devet</a:t>
            </a:r>
            <a:r>
              <a:rPr lang="sl-SI" sz="3000" dirty="0" smtClean="0">
                <a:solidFill>
                  <a:srgbClr val="C00000"/>
                </a:solidFill>
              </a:rPr>
              <a:t>najst</a:t>
            </a:r>
            <a:endParaRPr lang="sl-SI" sz="3000" dirty="0">
              <a:solidFill>
                <a:srgbClr val="C00000"/>
              </a:solidFill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1907704" y="4005064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>
                <a:solidFill>
                  <a:srgbClr val="00B050"/>
                </a:solidFill>
              </a:rPr>
              <a:t>tri</a:t>
            </a:r>
            <a:r>
              <a:rPr lang="sl-SI" sz="3000" dirty="0" smtClean="0">
                <a:solidFill>
                  <a:srgbClr val="00B050"/>
                </a:solidFill>
              </a:rPr>
              <a:t>sto </a:t>
            </a:r>
            <a:r>
              <a:rPr lang="sl-SI" sz="3000" dirty="0" smtClean="0">
                <a:solidFill>
                  <a:schemeClr val="dk1"/>
                </a:solidFill>
              </a:rPr>
              <a:t> </a:t>
            </a:r>
            <a:r>
              <a:rPr lang="sl-SI" sz="3000" dirty="0" smtClean="0">
                <a:solidFill>
                  <a:srgbClr val="000099"/>
                </a:solidFill>
              </a:rPr>
              <a:t>sedem</a:t>
            </a:r>
            <a:endParaRPr lang="sl-SI" sz="3000" dirty="0">
              <a:solidFill>
                <a:srgbClr val="C00000"/>
              </a:solidFill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1907704" y="4581128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/>
              <a:t>dve</a:t>
            </a:r>
            <a:r>
              <a:rPr lang="sl-SI" sz="3000" dirty="0" smtClean="0"/>
              <a:t>sto  dvain</a:t>
            </a:r>
            <a:r>
              <a:rPr lang="sl-SI" sz="3000" b="1" dirty="0" smtClean="0"/>
              <a:t>dvaj</a:t>
            </a:r>
            <a:r>
              <a:rPr lang="sl-SI" sz="3000" dirty="0" smtClean="0"/>
              <a:t>set</a:t>
            </a:r>
            <a:endParaRPr lang="sl-SI" sz="3000" dirty="0"/>
          </a:p>
        </p:txBody>
      </p:sp>
      <p:sp>
        <p:nvSpPr>
          <p:cNvPr id="23" name="PoljeZBesedilom 22"/>
          <p:cNvSpPr txBox="1"/>
          <p:nvPr/>
        </p:nvSpPr>
        <p:spPr>
          <a:xfrm>
            <a:off x="1907704" y="5157192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/>
              <a:t>pet</a:t>
            </a:r>
            <a:r>
              <a:rPr lang="sl-SI" sz="3000" dirty="0" smtClean="0"/>
              <a:t>sto  </a:t>
            </a:r>
            <a:r>
              <a:rPr lang="sl-SI" sz="3000" b="1" dirty="0" smtClean="0"/>
              <a:t>dvaj</a:t>
            </a:r>
            <a:r>
              <a:rPr lang="sl-SI" sz="3000" dirty="0" smtClean="0"/>
              <a:t>set</a:t>
            </a:r>
            <a:endParaRPr lang="sl-SI" sz="3000" dirty="0"/>
          </a:p>
        </p:txBody>
      </p:sp>
      <p:sp>
        <p:nvSpPr>
          <p:cNvPr id="24" name="PoljeZBesedilom 23"/>
          <p:cNvSpPr txBox="1"/>
          <p:nvPr/>
        </p:nvSpPr>
        <p:spPr>
          <a:xfrm>
            <a:off x="1907704" y="5805264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/>
              <a:t>sedem</a:t>
            </a:r>
            <a:r>
              <a:rPr lang="sl-SI" sz="3000" dirty="0" smtClean="0"/>
              <a:t>sto  šest</a:t>
            </a:r>
            <a:endParaRPr lang="sl-SI" sz="3000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41"/>
    </mc:Choice>
    <mc:Fallback xmlns="">
      <p:transition spd="slow" advTm="118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grada vsebine 5"/>
          <p:cNvGraphicFramePr>
            <a:graphicFrameLocks noGrp="1"/>
          </p:cNvGraphicFramePr>
          <p:nvPr>
            <p:ph idx="1"/>
          </p:nvPr>
        </p:nvGraphicFramePr>
        <p:xfrm>
          <a:off x="457200" y="332660"/>
          <a:ext cx="8229600" cy="604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51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4867">
                <a:tc>
                  <a:txBody>
                    <a:bodyPr/>
                    <a:lstStyle/>
                    <a:p>
                      <a:r>
                        <a:rPr lang="sl-SI" sz="2500" dirty="0" smtClean="0">
                          <a:solidFill>
                            <a:srgbClr val="000099"/>
                          </a:solidFill>
                        </a:rPr>
                        <a:t>Število:</a:t>
                      </a:r>
                      <a:endParaRPr lang="sl-SI" sz="250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500" dirty="0" smtClean="0">
                          <a:solidFill>
                            <a:srgbClr val="000099"/>
                          </a:solidFill>
                        </a:rPr>
                        <a:t>Zapis z besedo:</a:t>
                      </a:r>
                      <a:endParaRPr lang="sl-SI" sz="250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>
                        <a:solidFill>
                          <a:srgbClr val="00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endParaRPr lang="sl-SI" sz="3000" spc="2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sz="3000" spc="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PoljeZBesedilom 6"/>
          <p:cNvSpPr txBox="1"/>
          <p:nvPr/>
        </p:nvSpPr>
        <p:spPr>
          <a:xfrm>
            <a:off x="1979712" y="908720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>
                <a:solidFill>
                  <a:srgbClr val="00B050"/>
                </a:solidFill>
              </a:rPr>
              <a:t>dve</a:t>
            </a:r>
            <a:r>
              <a:rPr lang="sl-SI" sz="3000" dirty="0" smtClean="0">
                <a:solidFill>
                  <a:srgbClr val="00B050"/>
                </a:solidFill>
              </a:rPr>
              <a:t>sto </a:t>
            </a:r>
            <a:r>
              <a:rPr lang="sl-SI" sz="3000" dirty="0" smtClean="0">
                <a:solidFill>
                  <a:schemeClr val="dk1"/>
                </a:solidFill>
              </a:rPr>
              <a:t> </a:t>
            </a:r>
            <a:r>
              <a:rPr lang="sl-SI" sz="3000" dirty="0" smtClean="0">
                <a:solidFill>
                  <a:srgbClr val="000099"/>
                </a:solidFill>
              </a:rPr>
              <a:t>štiri</a:t>
            </a:r>
            <a:r>
              <a:rPr lang="sl-SI" sz="3000" dirty="0" smtClean="0">
                <a:solidFill>
                  <a:srgbClr val="FF00FF"/>
                </a:solidFill>
              </a:rPr>
              <a:t>in</a:t>
            </a:r>
            <a:r>
              <a:rPr lang="sl-SI" sz="3000" b="1" dirty="0" smtClean="0">
                <a:solidFill>
                  <a:srgbClr val="C00000"/>
                </a:solidFill>
              </a:rPr>
              <a:t>pet</a:t>
            </a:r>
            <a:r>
              <a:rPr lang="sl-SI" sz="3000" dirty="0" smtClean="0">
                <a:solidFill>
                  <a:srgbClr val="C00000"/>
                </a:solidFill>
              </a:rPr>
              <a:t>deset</a:t>
            </a:r>
            <a:endParaRPr lang="sl-SI" sz="3000" dirty="0">
              <a:solidFill>
                <a:srgbClr val="C00000"/>
              </a:solidFill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539552" y="980728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>
                <a:solidFill>
                  <a:srgbClr val="00B050"/>
                </a:solidFill>
              </a:rPr>
              <a:t>2</a:t>
            </a:r>
            <a:r>
              <a:rPr lang="sl-SI" sz="3000" spc="200" dirty="0" smtClean="0">
                <a:solidFill>
                  <a:srgbClr val="C00000"/>
                </a:solidFill>
              </a:rPr>
              <a:t>5</a:t>
            </a:r>
            <a:r>
              <a:rPr lang="sl-SI" sz="3000" spc="200" dirty="0" smtClean="0">
                <a:solidFill>
                  <a:srgbClr val="000099"/>
                </a:solidFill>
              </a:rPr>
              <a:t>4</a:t>
            </a:r>
            <a:endParaRPr lang="sl-SI" sz="3000" spc="200" dirty="0">
              <a:solidFill>
                <a:srgbClr val="000099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539552" y="1556792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>
                <a:solidFill>
                  <a:srgbClr val="00B050"/>
                </a:solidFill>
              </a:rPr>
              <a:t>6</a:t>
            </a:r>
            <a:r>
              <a:rPr lang="sl-SI" sz="3000" spc="200" dirty="0" smtClean="0">
                <a:solidFill>
                  <a:srgbClr val="C00000"/>
                </a:solidFill>
              </a:rPr>
              <a:t>3</a:t>
            </a:r>
            <a:r>
              <a:rPr lang="sl-SI" sz="3000" spc="200" dirty="0" smtClean="0">
                <a:solidFill>
                  <a:srgbClr val="000099"/>
                </a:solidFill>
              </a:rPr>
              <a:t>2</a:t>
            </a:r>
            <a:endParaRPr lang="sl-SI" sz="3000" spc="200" dirty="0">
              <a:solidFill>
                <a:srgbClr val="000099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539552" y="2204864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>
                <a:solidFill>
                  <a:srgbClr val="00B050"/>
                </a:solidFill>
              </a:rPr>
              <a:t>9</a:t>
            </a:r>
            <a:r>
              <a:rPr lang="sl-SI" sz="3000" spc="200" dirty="0" smtClean="0">
                <a:solidFill>
                  <a:srgbClr val="C00000"/>
                </a:solidFill>
              </a:rPr>
              <a:t>2</a:t>
            </a:r>
            <a:r>
              <a:rPr lang="sl-SI" sz="3000" spc="200" dirty="0" smtClean="0">
                <a:solidFill>
                  <a:srgbClr val="000099"/>
                </a:solidFill>
              </a:rPr>
              <a:t>0</a:t>
            </a:r>
            <a:endParaRPr lang="sl-SI" sz="3000" spc="200" dirty="0">
              <a:solidFill>
                <a:srgbClr val="000099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539552" y="2780928"/>
            <a:ext cx="1152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>
                <a:solidFill>
                  <a:srgbClr val="00B050"/>
                </a:solidFill>
              </a:rPr>
              <a:t>8</a:t>
            </a:r>
            <a:r>
              <a:rPr lang="sl-SI" sz="3000" spc="200" dirty="0" smtClean="0">
                <a:solidFill>
                  <a:srgbClr val="C00000"/>
                </a:solidFill>
              </a:rPr>
              <a:t>8</a:t>
            </a:r>
            <a:r>
              <a:rPr lang="sl-SI" sz="3000" spc="200" dirty="0" smtClean="0">
                <a:solidFill>
                  <a:srgbClr val="000099"/>
                </a:solidFill>
              </a:rPr>
              <a:t>8</a:t>
            </a:r>
            <a:endParaRPr lang="sl-SI" sz="3000" spc="200" dirty="0">
              <a:solidFill>
                <a:srgbClr val="000099"/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539552" y="3356992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>
                <a:solidFill>
                  <a:srgbClr val="00B050"/>
                </a:solidFill>
              </a:rPr>
              <a:t>1</a:t>
            </a:r>
            <a:r>
              <a:rPr lang="sl-SI" sz="3000" spc="200" dirty="0" smtClean="0">
                <a:solidFill>
                  <a:srgbClr val="C00000"/>
                </a:solidFill>
              </a:rPr>
              <a:t>1</a:t>
            </a:r>
            <a:r>
              <a:rPr lang="sl-SI" sz="3000" spc="200" dirty="0" smtClean="0">
                <a:solidFill>
                  <a:srgbClr val="000099"/>
                </a:solidFill>
              </a:rPr>
              <a:t>9</a:t>
            </a:r>
            <a:endParaRPr lang="sl-SI" sz="3000" spc="200" dirty="0">
              <a:solidFill>
                <a:srgbClr val="000099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539552" y="4005064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>
                <a:solidFill>
                  <a:srgbClr val="00B050"/>
                </a:solidFill>
              </a:rPr>
              <a:t>3</a:t>
            </a:r>
            <a:r>
              <a:rPr lang="sl-SI" sz="3000" spc="200" dirty="0" smtClean="0">
                <a:solidFill>
                  <a:srgbClr val="C00000"/>
                </a:solidFill>
              </a:rPr>
              <a:t>0</a:t>
            </a:r>
            <a:r>
              <a:rPr lang="sl-SI" sz="3000" spc="200" dirty="0" smtClean="0">
                <a:solidFill>
                  <a:srgbClr val="000099"/>
                </a:solidFill>
              </a:rPr>
              <a:t>7</a:t>
            </a:r>
            <a:endParaRPr lang="sl-SI" sz="3000" spc="200" dirty="0">
              <a:solidFill>
                <a:srgbClr val="000099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539552" y="4581128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/>
              <a:t>222</a:t>
            </a:r>
            <a:endParaRPr lang="sl-SI" sz="3000" spc="200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539552" y="5229200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/>
              <a:t>520</a:t>
            </a:r>
            <a:endParaRPr lang="sl-SI" sz="3000" spc="200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539552" y="5805264"/>
            <a:ext cx="1080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000" spc="200" dirty="0" smtClean="0"/>
              <a:t>706</a:t>
            </a:r>
            <a:endParaRPr lang="sl-SI" sz="3000" spc="200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1907704" y="1628800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>
                <a:solidFill>
                  <a:srgbClr val="00B050"/>
                </a:solidFill>
              </a:rPr>
              <a:t>šest</a:t>
            </a:r>
            <a:r>
              <a:rPr lang="sl-SI" sz="3000" dirty="0" smtClean="0">
                <a:solidFill>
                  <a:srgbClr val="00B050"/>
                </a:solidFill>
              </a:rPr>
              <a:t>sto </a:t>
            </a:r>
            <a:r>
              <a:rPr lang="sl-SI" sz="3000" dirty="0" smtClean="0">
                <a:solidFill>
                  <a:schemeClr val="dk1"/>
                </a:solidFill>
              </a:rPr>
              <a:t> </a:t>
            </a:r>
            <a:r>
              <a:rPr lang="sl-SI" sz="3000" dirty="0" smtClean="0">
                <a:solidFill>
                  <a:srgbClr val="000099"/>
                </a:solidFill>
              </a:rPr>
              <a:t>dva</a:t>
            </a:r>
            <a:r>
              <a:rPr lang="sl-SI" sz="3000" dirty="0" smtClean="0">
                <a:solidFill>
                  <a:srgbClr val="FF00FF"/>
                </a:solidFill>
              </a:rPr>
              <a:t>in</a:t>
            </a:r>
            <a:r>
              <a:rPr lang="sl-SI" sz="3000" b="1" dirty="0" smtClean="0">
                <a:solidFill>
                  <a:srgbClr val="C00000"/>
                </a:solidFill>
              </a:rPr>
              <a:t>tri</a:t>
            </a:r>
            <a:r>
              <a:rPr lang="sl-SI" sz="3000" dirty="0" smtClean="0">
                <a:solidFill>
                  <a:srgbClr val="C00000"/>
                </a:solidFill>
              </a:rPr>
              <a:t>deset</a:t>
            </a:r>
            <a:endParaRPr lang="sl-SI" sz="3000" dirty="0">
              <a:solidFill>
                <a:srgbClr val="C00000"/>
              </a:solidFill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1907704" y="2204864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>
                <a:solidFill>
                  <a:srgbClr val="00B050"/>
                </a:solidFill>
              </a:rPr>
              <a:t>devet</a:t>
            </a:r>
            <a:r>
              <a:rPr lang="sl-SI" sz="3000" dirty="0" smtClean="0">
                <a:solidFill>
                  <a:srgbClr val="00B050"/>
                </a:solidFill>
              </a:rPr>
              <a:t>sto </a:t>
            </a:r>
            <a:r>
              <a:rPr lang="sl-SI" sz="3000" dirty="0" smtClean="0">
                <a:solidFill>
                  <a:schemeClr val="dk1"/>
                </a:solidFill>
              </a:rPr>
              <a:t> </a:t>
            </a:r>
            <a:r>
              <a:rPr lang="sl-SI" sz="3000" b="1" dirty="0" smtClean="0">
                <a:solidFill>
                  <a:srgbClr val="C00000"/>
                </a:solidFill>
              </a:rPr>
              <a:t>dvaj</a:t>
            </a:r>
            <a:r>
              <a:rPr lang="sl-SI" sz="3000" dirty="0" smtClean="0">
                <a:solidFill>
                  <a:srgbClr val="C00000"/>
                </a:solidFill>
              </a:rPr>
              <a:t>set</a:t>
            </a:r>
            <a:endParaRPr lang="sl-SI" sz="3000" dirty="0">
              <a:solidFill>
                <a:srgbClr val="C00000"/>
              </a:solidFill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1907704" y="2852936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>
                <a:solidFill>
                  <a:srgbClr val="00B050"/>
                </a:solidFill>
              </a:rPr>
              <a:t>osem</a:t>
            </a:r>
            <a:r>
              <a:rPr lang="sl-SI" sz="3000" dirty="0" smtClean="0">
                <a:solidFill>
                  <a:srgbClr val="00B050"/>
                </a:solidFill>
              </a:rPr>
              <a:t>sto </a:t>
            </a:r>
            <a:r>
              <a:rPr lang="sl-SI" sz="3000" dirty="0" smtClean="0">
                <a:solidFill>
                  <a:schemeClr val="dk1"/>
                </a:solidFill>
              </a:rPr>
              <a:t> </a:t>
            </a:r>
            <a:r>
              <a:rPr lang="sl-SI" sz="3000" dirty="0" smtClean="0">
                <a:solidFill>
                  <a:srgbClr val="000099"/>
                </a:solidFill>
              </a:rPr>
              <a:t>osem</a:t>
            </a:r>
            <a:r>
              <a:rPr lang="sl-SI" sz="3000" dirty="0" smtClean="0">
                <a:solidFill>
                  <a:srgbClr val="FF00FF"/>
                </a:solidFill>
              </a:rPr>
              <a:t>in</a:t>
            </a:r>
            <a:r>
              <a:rPr lang="sl-SI" sz="3000" b="1" dirty="0" smtClean="0">
                <a:solidFill>
                  <a:srgbClr val="C00000"/>
                </a:solidFill>
              </a:rPr>
              <a:t>osem</a:t>
            </a:r>
            <a:r>
              <a:rPr lang="sl-SI" sz="3000" dirty="0" smtClean="0">
                <a:solidFill>
                  <a:srgbClr val="C00000"/>
                </a:solidFill>
              </a:rPr>
              <a:t>deset</a:t>
            </a:r>
            <a:endParaRPr lang="sl-SI" sz="3000" dirty="0">
              <a:solidFill>
                <a:srgbClr val="C00000"/>
              </a:solidFill>
            </a:endParaRPr>
          </a:p>
        </p:txBody>
      </p:sp>
      <p:sp>
        <p:nvSpPr>
          <p:cNvPr id="20" name="PoljeZBesedilom 19"/>
          <p:cNvSpPr txBox="1"/>
          <p:nvPr/>
        </p:nvSpPr>
        <p:spPr>
          <a:xfrm>
            <a:off x="1907704" y="3356992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dirty="0" smtClean="0">
                <a:solidFill>
                  <a:srgbClr val="00B050"/>
                </a:solidFill>
              </a:rPr>
              <a:t>sto </a:t>
            </a:r>
            <a:r>
              <a:rPr lang="sl-SI" sz="3000" dirty="0" smtClean="0">
                <a:solidFill>
                  <a:schemeClr val="dk1"/>
                </a:solidFill>
              </a:rPr>
              <a:t> </a:t>
            </a:r>
            <a:r>
              <a:rPr lang="sl-SI" sz="3000" dirty="0" smtClean="0">
                <a:solidFill>
                  <a:srgbClr val="000099"/>
                </a:solidFill>
              </a:rPr>
              <a:t>devet</a:t>
            </a:r>
            <a:r>
              <a:rPr lang="sl-SI" sz="3000" dirty="0" smtClean="0">
                <a:solidFill>
                  <a:srgbClr val="C00000"/>
                </a:solidFill>
              </a:rPr>
              <a:t>najst</a:t>
            </a:r>
            <a:endParaRPr lang="sl-SI" sz="3000" dirty="0">
              <a:solidFill>
                <a:srgbClr val="C00000"/>
              </a:solidFill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1907704" y="4005064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>
                <a:solidFill>
                  <a:srgbClr val="00B050"/>
                </a:solidFill>
              </a:rPr>
              <a:t>tri</a:t>
            </a:r>
            <a:r>
              <a:rPr lang="sl-SI" sz="3000" dirty="0" smtClean="0">
                <a:solidFill>
                  <a:srgbClr val="00B050"/>
                </a:solidFill>
              </a:rPr>
              <a:t>sto </a:t>
            </a:r>
            <a:r>
              <a:rPr lang="sl-SI" sz="3000" dirty="0" smtClean="0">
                <a:solidFill>
                  <a:schemeClr val="dk1"/>
                </a:solidFill>
              </a:rPr>
              <a:t> </a:t>
            </a:r>
            <a:r>
              <a:rPr lang="sl-SI" sz="3000" dirty="0" smtClean="0">
                <a:solidFill>
                  <a:srgbClr val="000099"/>
                </a:solidFill>
              </a:rPr>
              <a:t>sedem</a:t>
            </a:r>
            <a:endParaRPr lang="sl-SI" sz="3000" dirty="0">
              <a:solidFill>
                <a:srgbClr val="C00000"/>
              </a:solidFill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1907704" y="4581128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/>
              <a:t>dve</a:t>
            </a:r>
            <a:r>
              <a:rPr lang="sl-SI" sz="3000" dirty="0" smtClean="0"/>
              <a:t>sto  dvain</a:t>
            </a:r>
            <a:r>
              <a:rPr lang="sl-SI" sz="3000" b="1" dirty="0" smtClean="0"/>
              <a:t>dvaj</a:t>
            </a:r>
            <a:r>
              <a:rPr lang="sl-SI" sz="3000" dirty="0" smtClean="0"/>
              <a:t>set</a:t>
            </a:r>
            <a:endParaRPr lang="sl-SI" sz="3000" dirty="0"/>
          </a:p>
        </p:txBody>
      </p:sp>
      <p:sp>
        <p:nvSpPr>
          <p:cNvPr id="23" name="PoljeZBesedilom 22"/>
          <p:cNvSpPr txBox="1"/>
          <p:nvPr/>
        </p:nvSpPr>
        <p:spPr>
          <a:xfrm>
            <a:off x="1907704" y="5157192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/>
              <a:t>pet</a:t>
            </a:r>
            <a:r>
              <a:rPr lang="sl-SI" sz="3000" dirty="0" smtClean="0"/>
              <a:t>sto  </a:t>
            </a:r>
            <a:r>
              <a:rPr lang="sl-SI" sz="3000" b="1" dirty="0" smtClean="0"/>
              <a:t>dvaj</a:t>
            </a:r>
            <a:r>
              <a:rPr lang="sl-SI" sz="3000" dirty="0" smtClean="0"/>
              <a:t>set</a:t>
            </a:r>
            <a:endParaRPr lang="sl-SI" sz="3000" dirty="0"/>
          </a:p>
        </p:txBody>
      </p:sp>
      <p:sp>
        <p:nvSpPr>
          <p:cNvPr id="24" name="PoljeZBesedilom 23"/>
          <p:cNvSpPr txBox="1"/>
          <p:nvPr/>
        </p:nvSpPr>
        <p:spPr>
          <a:xfrm>
            <a:off x="1907704" y="5805264"/>
            <a:ext cx="6048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000" b="1" dirty="0" smtClean="0"/>
              <a:t>sedem</a:t>
            </a:r>
            <a:r>
              <a:rPr lang="sl-SI" sz="3000" dirty="0" smtClean="0"/>
              <a:t>sto  šest</a:t>
            </a:r>
            <a:endParaRPr lang="sl-SI" sz="3000" dirty="0"/>
          </a:p>
        </p:txBody>
      </p:sp>
      <p:cxnSp>
        <p:nvCxnSpPr>
          <p:cNvPr id="5" name="Raven povezovalnik 4"/>
          <p:cNvCxnSpPr/>
          <p:nvPr/>
        </p:nvCxnSpPr>
        <p:spPr>
          <a:xfrm>
            <a:off x="971600" y="908720"/>
            <a:ext cx="0" cy="626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ovezovalnik 24"/>
          <p:cNvCxnSpPr/>
          <p:nvPr/>
        </p:nvCxnSpPr>
        <p:spPr>
          <a:xfrm>
            <a:off x="3203848" y="908720"/>
            <a:ext cx="0" cy="626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Zvok 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8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84"/>
    </mc:Choice>
    <mc:Fallback xmlns="">
      <p:transition spd="slow" advTm="4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jeni pravokotnik 6"/>
          <p:cNvSpPr/>
          <p:nvPr/>
        </p:nvSpPr>
        <p:spPr>
          <a:xfrm>
            <a:off x="683568" y="4437112"/>
            <a:ext cx="7920880" cy="19442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 smtClean="0">
                <a:solidFill>
                  <a:schemeClr val="accent2">
                    <a:lumMod val="50000"/>
                  </a:schemeClr>
                </a:solidFill>
                <a:latin typeface="KG First Time In Forever" pitchFamily="2" charset="-18"/>
              </a:rPr>
              <a:t>Z vajami  lahko nadaljujete v delovnem zvezku, na delovnem  ali  učnem listu.</a:t>
            </a:r>
            <a:endParaRPr lang="sl-SI" sz="4000" b="1" dirty="0">
              <a:solidFill>
                <a:schemeClr val="accent2">
                  <a:lumMod val="50000"/>
                </a:schemeClr>
              </a:solidFill>
              <a:latin typeface="KG First Time In Forever" pitchFamily="2" charset="-18"/>
            </a:endParaRPr>
          </a:p>
        </p:txBody>
      </p:sp>
      <p:pic>
        <p:nvPicPr>
          <p:cNvPr id="2052" name="Picture 4" descr="številke Osem Gif Animacije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36096" y="332656"/>
            <a:ext cx="3300958" cy="3574066"/>
          </a:xfrm>
          <a:prstGeom prst="rect">
            <a:avLst/>
          </a:prstGeom>
          <a:noFill/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8"/>
    </mc:Choice>
    <mc:Fallback xmlns="">
      <p:transition spd="slow" advTm="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80920" cy="5544616"/>
          </a:xfrm>
        </p:spPr>
        <p:txBody>
          <a:bodyPr>
            <a:normAutofit fontScale="90000"/>
          </a:bodyPr>
          <a:lstStyle/>
          <a:p>
            <a:pPr algn="ctr"/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Števila  bomo  ponazorili  in predstavili:  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z bankovci      z bankovci ,      s kovanci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po 100 €        po 10 €           po 1 €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/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sz="4400" cap="none" dirty="0" smtClean="0">
                <a:solidFill>
                  <a:srgbClr val="00B050"/>
                </a:solidFill>
                <a:latin typeface="+mn-lt"/>
              </a:rPr>
              <a:t>S</a:t>
            </a: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                  </a:t>
            </a:r>
            <a:r>
              <a:rPr lang="sl-SI" sz="4400" cap="none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D</a:t>
            </a:r>
            <a:r>
              <a:rPr lang="sl-SI" sz="4400" cap="none" dirty="0" smtClean="0">
                <a:solidFill>
                  <a:srgbClr val="000099"/>
                </a:solidFill>
                <a:latin typeface="+mn-lt"/>
              </a:rPr>
              <a:t>                   </a:t>
            </a:r>
            <a:r>
              <a:rPr lang="sl-SI" sz="4400" cap="none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</a:t>
            </a:r>
            <a:endParaRPr lang="sl-SI" sz="44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7" name="Puščica dol 126"/>
          <p:cNvSpPr/>
          <p:nvPr/>
        </p:nvSpPr>
        <p:spPr>
          <a:xfrm>
            <a:off x="1619672" y="5013176"/>
            <a:ext cx="720080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8" name="Puščica dol 127"/>
          <p:cNvSpPr/>
          <p:nvPr/>
        </p:nvSpPr>
        <p:spPr>
          <a:xfrm>
            <a:off x="4355976" y="4941168"/>
            <a:ext cx="720080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0" name="Puščica dol 129"/>
          <p:cNvSpPr/>
          <p:nvPr/>
        </p:nvSpPr>
        <p:spPr>
          <a:xfrm>
            <a:off x="6804248" y="5013176"/>
            <a:ext cx="720080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aphicFrame>
        <p:nvGraphicFramePr>
          <p:cNvPr id="132" name="Tabela 131"/>
          <p:cNvGraphicFramePr>
            <a:graphicFrameLocks noGrp="1"/>
          </p:cNvGraphicFramePr>
          <p:nvPr/>
        </p:nvGraphicFramePr>
        <p:xfrm>
          <a:off x="683568" y="1397000"/>
          <a:ext cx="7920879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2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87624" y="1916832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39952" y="1988840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64288" y="2204864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9"/>
    </mc:Choice>
    <mc:Fallback xmlns="">
      <p:transition spd="slow" advTm="16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722313" y="2348880"/>
            <a:ext cx="7772400" cy="3420095"/>
          </a:xfrm>
        </p:spPr>
        <p:txBody>
          <a:bodyPr/>
          <a:lstStyle/>
          <a:p>
            <a:pPr algn="ctr"/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Najprej nekaj primerov tako, 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da je znano število, 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mi pa ga ponazorimo z denarjem.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endParaRPr lang="sl-SI" cap="none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5"/>
    </mc:Choice>
    <mc:Fallback xmlns="">
      <p:transition spd="slow" advTm="8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ela 132"/>
          <p:cNvGraphicFramePr>
            <a:graphicFrameLocks noGrp="1"/>
          </p:cNvGraphicFramePr>
          <p:nvPr/>
        </p:nvGraphicFramePr>
        <p:xfrm>
          <a:off x="467544" y="1412776"/>
          <a:ext cx="8208912" cy="49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ctr"/>
                      <a:endParaRPr lang="sl-SI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6282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Prikažimo to število z denarjem?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1547664" y="14847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283968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7020272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406794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5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4788024" y="4725144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4</a:t>
            </a:r>
            <a:endParaRPr lang="sl-SI" sz="10000" b="1" dirty="0"/>
          </a:p>
        </p:txBody>
      </p:sp>
      <p:sp>
        <p:nvSpPr>
          <p:cNvPr id="442" name="PoljeZBesedilom 441"/>
          <p:cNvSpPr txBox="1"/>
          <p:nvPr/>
        </p:nvSpPr>
        <p:spPr>
          <a:xfrm>
            <a:off x="3203848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2</a:t>
            </a:r>
            <a:endParaRPr lang="sl-SI" sz="10000" b="1" dirty="0"/>
          </a:p>
        </p:txBody>
      </p:sp>
      <p:pic>
        <p:nvPicPr>
          <p:cNvPr id="443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03648" y="2924944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4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27584" y="3284984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6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572000" y="2348880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7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11960" y="2636912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8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851920" y="2852936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9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63888" y="3140968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47864" y="3573016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1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092280" y="2348880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2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020272" y="2924944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3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300192" y="2924944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300192" y="2348880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05"/>
    </mc:Choice>
    <mc:Fallback xmlns="">
      <p:transition spd="slow" advTm="32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2283 -0.003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0" y="-2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23629 0.007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" grpId="0"/>
      <p:bldP spid="54" grpId="0"/>
      <p:bldP spid="55" grpId="0"/>
      <p:bldP spid="57" grpId="0"/>
      <p:bldP spid="4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ela 132"/>
          <p:cNvGraphicFramePr>
            <a:graphicFrameLocks noGrp="1"/>
          </p:cNvGraphicFramePr>
          <p:nvPr/>
        </p:nvGraphicFramePr>
        <p:xfrm>
          <a:off x="467544" y="1412776"/>
          <a:ext cx="8208912" cy="49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ctr"/>
                      <a:endParaRPr lang="sl-SI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6282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Prikažimo to število z denarjem?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1547664" y="14847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283968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7020272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406794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0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4788024" y="4725144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5</a:t>
            </a:r>
            <a:endParaRPr lang="sl-SI" sz="10000" b="1" dirty="0"/>
          </a:p>
        </p:txBody>
      </p:sp>
      <p:sp>
        <p:nvSpPr>
          <p:cNvPr id="442" name="PoljeZBesedilom 441"/>
          <p:cNvSpPr txBox="1"/>
          <p:nvPr/>
        </p:nvSpPr>
        <p:spPr>
          <a:xfrm>
            <a:off x="3275856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6</a:t>
            </a:r>
            <a:endParaRPr lang="sl-SI" sz="10000" b="1" dirty="0"/>
          </a:p>
        </p:txBody>
      </p:sp>
      <p:pic>
        <p:nvPicPr>
          <p:cNvPr id="665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47664" y="2276872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31640" y="2636912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7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15616" y="2924944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9592" y="3212976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5576" y="3501008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1560" y="3861048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1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596336" y="2780928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2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00192" y="2708920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3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948264" y="2708920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4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660232" y="3356992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308304" y="3356992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46"/>
    </mc:Choice>
    <mc:Fallback xmlns="">
      <p:transition spd="slow" advTm="3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" grpId="0"/>
      <p:bldP spid="54" grpId="0"/>
      <p:bldP spid="55" grpId="0"/>
      <p:bldP spid="57" grpId="0"/>
      <p:bldP spid="4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ela 132"/>
          <p:cNvGraphicFramePr>
            <a:graphicFrameLocks noGrp="1"/>
          </p:cNvGraphicFramePr>
          <p:nvPr/>
        </p:nvGraphicFramePr>
        <p:xfrm>
          <a:off x="467544" y="1412776"/>
          <a:ext cx="8208912" cy="49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ctr"/>
                      <a:endParaRPr lang="sl-SI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6282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Prikažimo to število z denarjem?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1547664" y="14847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283968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7020272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406794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3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4932040" y="4725144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0</a:t>
            </a:r>
            <a:endParaRPr lang="sl-SI" sz="10000" b="1" dirty="0"/>
          </a:p>
        </p:txBody>
      </p:sp>
      <p:sp>
        <p:nvSpPr>
          <p:cNvPr id="442" name="PoljeZBesedilom 441"/>
          <p:cNvSpPr txBox="1"/>
          <p:nvPr/>
        </p:nvSpPr>
        <p:spPr>
          <a:xfrm>
            <a:off x="3275856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4</a:t>
            </a:r>
            <a:endParaRPr lang="sl-SI" sz="10000" b="1" dirty="0"/>
          </a:p>
        </p:txBody>
      </p:sp>
      <p:pic>
        <p:nvPicPr>
          <p:cNvPr id="327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19672" y="2420888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59632" y="2924944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99592" y="3356992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1560" y="3789040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1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427984" y="2564904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67944" y="2852936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3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79912" y="3212976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9"/>
    </mc:Choice>
    <mc:Fallback xmlns="">
      <p:transition spd="slow" advTm="31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3" grpId="0"/>
      <p:bldP spid="54" grpId="0"/>
      <p:bldP spid="55" grpId="0"/>
      <p:bldP spid="57" grpId="0"/>
      <p:bldP spid="4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ela 132"/>
          <p:cNvGraphicFramePr>
            <a:graphicFrameLocks noGrp="1"/>
          </p:cNvGraphicFramePr>
          <p:nvPr/>
        </p:nvGraphicFramePr>
        <p:xfrm>
          <a:off x="467544" y="1412776"/>
          <a:ext cx="8208912" cy="49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ctr"/>
                      <a:endParaRPr lang="sl-SI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6282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Prikažimo to število z denarjem?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1547664" y="14847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283968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7020272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406794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0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4788024" y="4725144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0</a:t>
            </a:r>
            <a:endParaRPr lang="sl-SI" sz="10000" b="1" dirty="0"/>
          </a:p>
        </p:txBody>
      </p:sp>
      <p:sp>
        <p:nvSpPr>
          <p:cNvPr id="442" name="PoljeZBesedilom 441"/>
          <p:cNvSpPr txBox="1"/>
          <p:nvPr/>
        </p:nvSpPr>
        <p:spPr>
          <a:xfrm>
            <a:off x="3275856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5</a:t>
            </a:r>
            <a:endParaRPr lang="sl-SI" sz="10000" b="1" dirty="0"/>
          </a:p>
        </p:txBody>
      </p:sp>
      <p:pic>
        <p:nvPicPr>
          <p:cNvPr id="554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91680" y="2420888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5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75656" y="2852936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59632" y="3140968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7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27584" y="3501008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9552" y="3789040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95"/>
    </mc:Choice>
    <mc:Fallback xmlns="">
      <p:transition spd="slow" advTm="2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" grpId="0"/>
      <p:bldP spid="54" grpId="0"/>
      <p:bldP spid="55" grpId="0"/>
      <p:bldP spid="57" grpId="0"/>
      <p:bldP spid="4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722313" y="2348880"/>
            <a:ext cx="7772400" cy="3420095"/>
          </a:xfrm>
        </p:spPr>
        <p:txBody>
          <a:bodyPr/>
          <a:lstStyle/>
          <a:p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Pa še nekaj primerov tako, 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  <a:t>da je število predstavljeno z denarjem, mi pa ugotovimo, za katero število gre.</a:t>
            </a:r>
            <a:br>
              <a:rPr lang="sl-SI" cap="none" dirty="0" smtClean="0">
                <a:solidFill>
                  <a:srgbClr val="000099"/>
                </a:solidFill>
                <a:latin typeface="KG First Time In Forever" pitchFamily="2" charset="-18"/>
              </a:rPr>
            </a:br>
            <a:endParaRPr lang="sl-SI" cap="none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3"/>
    </mc:Choice>
    <mc:Fallback xmlns="">
      <p:transition spd="slow" advTm="9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" name="Tabela 132"/>
          <p:cNvGraphicFramePr>
            <a:graphicFrameLocks noGrp="1"/>
          </p:cNvGraphicFramePr>
          <p:nvPr/>
        </p:nvGraphicFramePr>
        <p:xfrm>
          <a:off x="467544" y="1412776"/>
          <a:ext cx="8208912" cy="492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4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2288">
                <a:tc>
                  <a:txBody>
                    <a:bodyPr/>
                    <a:lstStyle/>
                    <a:p>
                      <a:pPr algn="ctr"/>
                      <a:endParaRPr lang="sl-SI" sz="4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6282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l-SI" sz="1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0" name="Naslov 12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sl-SI" b="1" dirty="0" smtClean="0">
                <a:solidFill>
                  <a:srgbClr val="000099"/>
                </a:solidFill>
                <a:latin typeface="KG First Time In Forever" pitchFamily="2" charset="-18"/>
              </a:rPr>
              <a:t>Koliko je to?</a:t>
            </a:r>
            <a:endParaRPr lang="sl-SI" b="1" dirty="0">
              <a:solidFill>
                <a:srgbClr val="000099"/>
              </a:solidFill>
              <a:latin typeface="KG First Time In Forever" pitchFamily="2" charset="-18"/>
            </a:endParaRPr>
          </a:p>
        </p:txBody>
      </p:sp>
      <p:sp>
        <p:nvSpPr>
          <p:cNvPr id="53" name="PoljeZBesedilom 52"/>
          <p:cNvSpPr txBox="1"/>
          <p:nvPr/>
        </p:nvSpPr>
        <p:spPr>
          <a:xfrm>
            <a:off x="1547664" y="148478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rgbClr val="00B050"/>
                </a:solidFill>
              </a:rPr>
              <a:t>S</a:t>
            </a:r>
            <a:endParaRPr lang="sl-SI" sz="4000" b="1" dirty="0">
              <a:solidFill>
                <a:srgbClr val="00B050"/>
              </a:solidFill>
            </a:endParaRPr>
          </a:p>
        </p:txBody>
      </p:sp>
      <p:sp>
        <p:nvSpPr>
          <p:cNvPr id="54" name="PoljeZBesedilom 53"/>
          <p:cNvSpPr txBox="1"/>
          <p:nvPr/>
        </p:nvSpPr>
        <p:spPr>
          <a:xfrm>
            <a:off x="4283968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3">
                    <a:lumMod val="75000"/>
                  </a:schemeClr>
                </a:solidFill>
              </a:rPr>
              <a:t>D</a:t>
            </a:r>
            <a:endParaRPr lang="sl-SI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" name="PoljeZBesedilom 54"/>
          <p:cNvSpPr txBox="1"/>
          <p:nvPr/>
        </p:nvSpPr>
        <p:spPr>
          <a:xfrm>
            <a:off x="7020272" y="1412776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PoljeZBesedilom 55"/>
          <p:cNvSpPr txBox="1"/>
          <p:nvPr/>
        </p:nvSpPr>
        <p:spPr>
          <a:xfrm>
            <a:off x="406794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4</a:t>
            </a:r>
            <a:endParaRPr lang="sl-SI" sz="10000" b="1" dirty="0"/>
          </a:p>
        </p:txBody>
      </p:sp>
      <p:sp>
        <p:nvSpPr>
          <p:cNvPr id="57" name="PoljeZBesedilom 56"/>
          <p:cNvSpPr txBox="1"/>
          <p:nvPr/>
        </p:nvSpPr>
        <p:spPr>
          <a:xfrm>
            <a:off x="6948264" y="4725144"/>
            <a:ext cx="11521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9</a:t>
            </a:r>
            <a:endParaRPr lang="sl-SI" sz="10000" b="1" dirty="0"/>
          </a:p>
        </p:txBody>
      </p:sp>
      <p:sp>
        <p:nvSpPr>
          <p:cNvPr id="442" name="PoljeZBesedilom 441"/>
          <p:cNvSpPr txBox="1"/>
          <p:nvPr/>
        </p:nvSpPr>
        <p:spPr>
          <a:xfrm>
            <a:off x="1187624" y="4725144"/>
            <a:ext cx="10081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0" b="1" dirty="0" smtClean="0"/>
              <a:t>3</a:t>
            </a:r>
            <a:endParaRPr lang="sl-SI" sz="10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63688" y="2708920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259632" y="3212976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55576" y="3645024"/>
            <a:ext cx="13906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572000" y="2276872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427984" y="2708920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067944" y="3068960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7904" y="3429000"/>
            <a:ext cx="1228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228184" y="3933056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48264" y="3861048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668344" y="3933056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228184" y="3212976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020272" y="3212976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740352" y="3212976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228184" y="2420888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876256" y="2420888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740352" y="2420888"/>
            <a:ext cx="4953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3"/>
    </mc:Choice>
    <mc:Fallback xmlns="">
      <p:transition spd="slow" advTm="34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1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3" grpId="0"/>
      <p:bldP spid="53" grpId="1"/>
      <p:bldP spid="54" grpId="0"/>
      <p:bldP spid="54" grpId="1"/>
      <p:bldP spid="55" grpId="0"/>
      <p:bldP spid="55" grpId="1"/>
      <p:bldP spid="56" grpId="0"/>
      <p:bldP spid="57" grpId="0"/>
      <p:bldP spid="57" grpId="1"/>
      <p:bldP spid="442" grpId="0"/>
      <p:bldP spid="44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1|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|10.3|4.7|9.3|4.2|7.1|4.7|9|3.3|7.7|5|6.7|3.8|7.6|4|8.5|7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4|1.7|1.5|6.3|5.5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2|1.1|1.3|6.8|1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2|1.4|1.5|6.3|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3|1.6|1.7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4|2.6|3|7.1|3.1|4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7|3.9|2.7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9|3.9|2.5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8|5.1|3.5|1.6"/>
</p:tagLst>
</file>

<file path=ppt/theme/theme1.xml><?xml version="1.0" encoding="utf-8"?>
<a:theme xmlns:a="http://schemas.openxmlformats.org/drawingml/2006/main" name="Officeova tema">
  <a:themeElements>
    <a:clrScheme name="Altan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1675</TotalTime>
  <Words>195</Words>
  <Application>Microsoft Office PowerPoint</Application>
  <PresentationFormat>Diaprojekcija na zaslonu (4:3)</PresentationFormat>
  <Paragraphs>116</Paragraphs>
  <Slides>16</Slides>
  <Notes>1</Notes>
  <HiddenSlides>0</HiddenSlides>
  <MMClips>16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0" baseType="lpstr">
      <vt:lpstr>Arial</vt:lpstr>
      <vt:lpstr>Calibri</vt:lpstr>
      <vt:lpstr>KG First Time In Forever</vt:lpstr>
      <vt:lpstr>Officeova tema</vt:lpstr>
      <vt:lpstr>ŠTEVILA  DO  1000 PONAZARJANJE ŠTEVIL Z DENARJEM 4. del</vt:lpstr>
      <vt:lpstr>Števila  bomo  ponazorili  in predstavili:       z bankovci      z bankovci ,      s kovanci po 100 €        po 10 €           po 1 €   S                  D                   E</vt:lpstr>
      <vt:lpstr>Najprej nekaj primerov tako,  da je znano število,  mi pa ga ponazorimo z denarjem. </vt:lpstr>
      <vt:lpstr>Prikažimo to število z denarjem?</vt:lpstr>
      <vt:lpstr>Prikažimo to število z denarjem?</vt:lpstr>
      <vt:lpstr>Prikažimo to število z denarjem?</vt:lpstr>
      <vt:lpstr>Prikažimo to število z denarjem?</vt:lpstr>
      <vt:lpstr>Pa še nekaj primerov tako,  da je število predstavljeno z denarjem, mi pa ugotovimo, za katero število gre. </vt:lpstr>
      <vt:lpstr>Koliko je to?</vt:lpstr>
      <vt:lpstr>Koliko  je to?</vt:lpstr>
      <vt:lpstr>Koliko je to?</vt:lpstr>
      <vt:lpstr>Koliko je to?</vt:lpstr>
      <vt:lpstr>Ponovimo še,  kako števila v obsegu do 1000 zapisujemo z besedo. </vt:lpstr>
      <vt:lpstr>PowerPointova predstavitev</vt:lpstr>
      <vt:lpstr>PowerPointova predstavitev</vt:lpstr>
      <vt:lpstr>PowerPointova predstavitev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ŠTEVILA DO 1000</dc:title>
  <dc:creator>Marija</dc:creator>
  <cp:lastModifiedBy>Iztok</cp:lastModifiedBy>
  <cp:revision>49</cp:revision>
  <dcterms:created xsi:type="dcterms:W3CDTF">2020-03-25T06:45:29Z</dcterms:created>
  <dcterms:modified xsi:type="dcterms:W3CDTF">2020-05-09T19:11:51Z</dcterms:modified>
</cp:coreProperties>
</file>