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74" r:id="rId6"/>
    <p:sldId id="287" r:id="rId7"/>
    <p:sldId id="283" r:id="rId8"/>
    <p:sldId id="261" r:id="rId9"/>
    <p:sldId id="295" r:id="rId10"/>
    <p:sldId id="294" r:id="rId11"/>
    <p:sldId id="293" r:id="rId12"/>
    <p:sldId id="265" r:id="rId13"/>
    <p:sldId id="276" r:id="rId14"/>
    <p:sldId id="296" r:id="rId15"/>
    <p:sldId id="281" r:id="rId16"/>
    <p:sldId id="267" r:id="rId17"/>
    <p:sldId id="277" r:id="rId18"/>
    <p:sldId id="297" r:id="rId19"/>
    <p:sldId id="286" r:id="rId20"/>
    <p:sldId id="292" r:id="rId2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initials="E" lastIdx="1" clrIdx="0">
    <p:extLst>
      <p:ext uri="{19B8F6BF-5375-455C-9EA6-DF929625EA0E}">
        <p15:presenceInfo xmlns:p15="http://schemas.microsoft.com/office/powerpoint/2012/main" userId="Er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73" d="100"/>
          <a:sy n="73" d="100"/>
        </p:scale>
        <p:origin x="72" y="3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8CCF7BC-0C58-41C4-B991-41D05E863D44}" type="datetimeFigureOut">
              <a:rPr lang="sl-SI" smtClean="0"/>
              <a:pPr/>
              <a:t>9.5.2020</a:t>
            </a:fld>
            <a:endParaRPr lang="sl-SI"/>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sl-SI"/>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48D5DBD-7610-4CFB-A43B-4AE52F7E9BE6}" type="slidenum">
              <a:rPr lang="sl-SI" smtClean="0"/>
              <a:pPr/>
              <a:t>‹#›</a:t>
            </a:fld>
            <a:endParaRPr lang="sl-SI"/>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71430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8CCF7BC-0C58-41C4-B991-41D05E863D44}" type="datetimeFigureOut">
              <a:rPr lang="sl-SI" smtClean="0"/>
              <a:pPr/>
              <a:t>9.5.2020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p14="http://schemas.microsoft.com/office/powerpoint/2010/main" val="57635283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8CCF7BC-0C58-41C4-B991-41D05E863D44}" type="datetimeFigureOut">
              <a:rPr lang="sl-SI" smtClean="0"/>
              <a:pPr/>
              <a:t>9.5.2020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p14="http://schemas.microsoft.com/office/powerpoint/2010/main" val="1267852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8CCF7BC-0C58-41C4-B991-41D05E863D44}" type="datetimeFigureOut">
              <a:rPr lang="sl-SI" smtClean="0"/>
              <a:pPr/>
              <a:t>9.5.2020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p14="http://schemas.microsoft.com/office/powerpoint/2010/main" val="266168159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sl-SI" smtClean="0"/>
              <a:t>Uredite slog naslova matrice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8CCF7BC-0C58-41C4-B991-41D05E863D44}" type="datetimeFigureOut">
              <a:rPr lang="sl-SI" smtClean="0"/>
              <a:pPr/>
              <a:t>9.5.2020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8D5DBD-7610-4CFB-A43B-4AE52F7E9BE6}" type="slidenum">
              <a:rPr lang="sl-SI" smtClean="0"/>
              <a:pPr/>
              <a:t>‹#›</a:t>
            </a:fld>
            <a:endParaRPr lang="sl-SI"/>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05167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98CCF7BC-0C58-41C4-B991-41D05E863D44}" type="datetimeFigureOut">
              <a:rPr lang="sl-SI" smtClean="0"/>
              <a:pPr/>
              <a:t>9.5.2020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p14="http://schemas.microsoft.com/office/powerpoint/2010/main" val="335477619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98CCF7BC-0C58-41C4-B991-41D05E863D44}" type="datetimeFigureOut">
              <a:rPr lang="sl-SI" smtClean="0"/>
              <a:pPr/>
              <a:t>9.5.2020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p14="http://schemas.microsoft.com/office/powerpoint/2010/main" val="202375579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98CCF7BC-0C58-41C4-B991-41D05E863D44}" type="datetimeFigureOut">
              <a:rPr lang="sl-SI" smtClean="0"/>
              <a:pPr/>
              <a:t>9.5.2020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p14="http://schemas.microsoft.com/office/powerpoint/2010/main" val="39914922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CF7BC-0C58-41C4-B991-41D05E863D44}" type="datetimeFigureOut">
              <a:rPr lang="sl-SI" smtClean="0"/>
              <a:pPr/>
              <a:t>9.5.2020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p14="http://schemas.microsoft.com/office/powerpoint/2010/main" val="313219755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l-SI" smtClean="0"/>
              <a:t>Uredite slog naslova matrice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8CCF7BC-0C58-41C4-B991-41D05E863D44}" type="datetimeFigureOut">
              <a:rPr lang="sl-SI" smtClean="0"/>
              <a:pPr/>
              <a:t>9.5.2020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p14="http://schemas.microsoft.com/office/powerpoint/2010/main" val="265366871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8CCF7BC-0C58-41C4-B991-41D05E863D44}" type="datetimeFigureOut">
              <a:rPr lang="sl-SI" smtClean="0"/>
              <a:pPr/>
              <a:t>9.5.2020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p14="http://schemas.microsoft.com/office/powerpoint/2010/main" val="20791438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8CCF7BC-0C58-41C4-B991-41D05E863D44}" type="datetimeFigureOut">
              <a:rPr lang="sl-SI" smtClean="0"/>
              <a:pPr/>
              <a:t>9.5.2020</a:t>
            </a:fld>
            <a:endParaRPr lang="sl-SI"/>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sl-SI"/>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48D5DBD-7610-4CFB-A43B-4AE52F7E9BE6}" type="slidenum">
              <a:rPr lang="sl-SI" smtClean="0"/>
              <a:pPr/>
              <a:t>‹#›</a:t>
            </a:fld>
            <a:endParaRPr lang="sl-SI"/>
          </a:p>
        </p:txBody>
      </p:sp>
    </p:spTree>
    <p:extLst>
      <p:ext uri="{BB962C8B-B14F-4D97-AF65-F5344CB8AC3E}">
        <p14:creationId xmlns:p14="http://schemas.microsoft.com/office/powerpoint/2010/main" val="1513793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25.png"/><Relationship Id="rId10" Type="http://schemas.openxmlformats.org/officeDocument/2006/relationships/image" Target="../media/image31.png"/><Relationship Id="rId4" Type="http://schemas.openxmlformats.org/officeDocument/2006/relationships/image" Target="../media/image29.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jpe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jpe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109980" y="673829"/>
            <a:ext cx="9966960" cy="3192320"/>
          </a:xfrm>
        </p:spPr>
        <p:txBody>
          <a:bodyPr/>
          <a:lstStyle/>
          <a:p>
            <a:r>
              <a:rPr lang="sl-SI" dirty="0" smtClean="0"/>
              <a:t>GRAJENA  ŽIVLJENJSKA </a:t>
            </a:r>
            <a:br>
              <a:rPr lang="sl-SI" dirty="0" smtClean="0"/>
            </a:br>
            <a:r>
              <a:rPr lang="sl-SI" dirty="0" smtClean="0"/>
              <a:t>OKOLJA</a:t>
            </a:r>
            <a:endParaRPr lang="sl-SI" dirty="0"/>
          </a:p>
        </p:txBody>
      </p:sp>
    </p:spTree>
    <p:extLst>
      <p:ext uri="{BB962C8B-B14F-4D97-AF65-F5344CB8AC3E}">
        <p14:creationId xmlns:p14="http://schemas.microsoft.com/office/powerpoint/2010/main" val="112765387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8533" y="2913016"/>
            <a:ext cx="4133683" cy="97160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vrt.</a:t>
            </a:r>
            <a:endParaRPr lang="sl-SI" dirty="0"/>
          </a:p>
        </p:txBody>
      </p:sp>
      <p:pic>
        <p:nvPicPr>
          <p:cNvPr id="11" name="Slika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959" y="352099"/>
            <a:ext cx="1853570" cy="1504950"/>
          </a:xfrm>
          <a:prstGeom prst="rect">
            <a:avLst/>
          </a:prstGeom>
          <a:ln>
            <a:noFill/>
          </a:ln>
          <a:effectLst>
            <a:outerShdw blurRad="292100" dist="139700" dir="2700000" algn="tl" rotWithShape="0">
              <a:srgbClr val="333333">
                <a:alpha val="65000"/>
              </a:srgbClr>
            </a:outerShdw>
          </a:effectLst>
        </p:spPr>
      </p:pic>
      <p:sp>
        <p:nvSpPr>
          <p:cNvPr id="18" name="PoljeZBesedilom 17"/>
          <p:cNvSpPr txBox="1"/>
          <p:nvPr/>
        </p:nvSpPr>
        <p:spPr>
          <a:xfrm>
            <a:off x="1244010" y="1716129"/>
            <a:ext cx="1063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polž</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9" name="PoljeZBesedilom 18"/>
          <p:cNvSpPr txBox="1"/>
          <p:nvPr/>
        </p:nvSpPr>
        <p:spPr>
          <a:xfrm>
            <a:off x="2982304" y="1829844"/>
            <a:ext cx="15036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pikapolonica</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 name="PoljeZBesedilom 19"/>
          <p:cNvSpPr txBox="1"/>
          <p:nvPr/>
        </p:nvSpPr>
        <p:spPr>
          <a:xfrm>
            <a:off x="5455584" y="1756507"/>
            <a:ext cx="13358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deževnik</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1" name="PoljeZBesedilom 20"/>
          <p:cNvSpPr txBox="1"/>
          <p:nvPr/>
        </p:nvSpPr>
        <p:spPr>
          <a:xfrm>
            <a:off x="7968754" y="1615845"/>
            <a:ext cx="12453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krastača</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2" name="PoljeZBesedilom 21"/>
          <p:cNvSpPr txBox="1"/>
          <p:nvPr/>
        </p:nvSpPr>
        <p:spPr>
          <a:xfrm>
            <a:off x="10387402" y="1626928"/>
            <a:ext cx="666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kos</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725" y="2209800"/>
            <a:ext cx="3955884" cy="2309685"/>
          </a:xfrm>
          <a:prstGeom prst="rect">
            <a:avLst/>
          </a:prstGeom>
          <a:ln>
            <a:noFill/>
          </a:ln>
          <a:effectLst>
            <a:outerShdw blurRad="190500" algn="tl" rotWithShape="0">
              <a:srgbClr val="000000">
                <a:alpha val="70000"/>
              </a:srgbClr>
            </a:outerShdw>
          </a:effectLst>
        </p:spPr>
      </p:pic>
      <p:pic>
        <p:nvPicPr>
          <p:cNvPr id="9" name="Slika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755" y="404622"/>
            <a:ext cx="2099855" cy="1399903"/>
          </a:xfrm>
          <a:prstGeom prst="rect">
            <a:avLst/>
          </a:prstGeom>
          <a:ln>
            <a:noFill/>
          </a:ln>
          <a:effectLst>
            <a:outerShdw blurRad="190500" algn="tl" rotWithShape="0">
              <a:srgbClr val="000000">
                <a:alpha val="70000"/>
              </a:srgbClr>
            </a:outerShdw>
          </a:effectLst>
        </p:spPr>
      </p:pic>
      <p:pic>
        <p:nvPicPr>
          <p:cNvPr id="10" name="Slika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95834" y="388160"/>
            <a:ext cx="2039684" cy="1366429"/>
          </a:xfrm>
          <a:prstGeom prst="rect">
            <a:avLst/>
          </a:prstGeom>
          <a:ln>
            <a:noFill/>
          </a:ln>
          <a:effectLst>
            <a:outerShdw blurRad="190500" algn="tl" rotWithShape="0">
              <a:srgbClr val="000000">
                <a:alpha val="70000"/>
              </a:srgbClr>
            </a:outerShdw>
          </a:effectLst>
        </p:spPr>
      </p:pic>
      <p:pic>
        <p:nvPicPr>
          <p:cNvPr id="13" name="Slika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0372" y="392514"/>
            <a:ext cx="2096364" cy="1230630"/>
          </a:xfrm>
          <a:prstGeom prst="rect">
            <a:avLst/>
          </a:prstGeom>
          <a:ln>
            <a:noFill/>
          </a:ln>
          <a:effectLst>
            <a:outerShdw blurRad="190500" algn="tl" rotWithShape="0">
              <a:srgbClr val="000000">
                <a:alpha val="70000"/>
              </a:srgbClr>
            </a:outerShdw>
          </a:effectLst>
        </p:spPr>
      </p:pic>
      <p:pic>
        <p:nvPicPr>
          <p:cNvPr id="14" name="Slika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68111" y="351147"/>
            <a:ext cx="1753330" cy="13442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383768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8533" y="2913016"/>
            <a:ext cx="4133683" cy="97160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vrt.</a:t>
            </a:r>
            <a:endParaRPr lang="sl-SI" dirty="0"/>
          </a:p>
        </p:txBody>
      </p:sp>
      <p:pic>
        <p:nvPicPr>
          <p:cNvPr id="11" name="Slika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00959" y="352099"/>
            <a:ext cx="1853570" cy="1504950"/>
          </a:xfrm>
          <a:prstGeom prst="rect">
            <a:avLst/>
          </a:prstGeom>
          <a:ln>
            <a:noFill/>
          </a:ln>
          <a:effectLst>
            <a:outerShdw blurRad="292100" dist="139700" dir="2700000" algn="tl" rotWithShape="0">
              <a:srgbClr val="333333">
                <a:alpha val="65000"/>
              </a:srgbClr>
            </a:outerShdw>
          </a:effectLst>
        </p:spPr>
      </p:pic>
      <p:sp>
        <p:nvSpPr>
          <p:cNvPr id="18" name="PoljeZBesedilom 17"/>
          <p:cNvSpPr txBox="1"/>
          <p:nvPr/>
        </p:nvSpPr>
        <p:spPr>
          <a:xfrm>
            <a:off x="1244010" y="1716129"/>
            <a:ext cx="10639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polž</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9" name="PoljeZBesedilom 18"/>
          <p:cNvSpPr txBox="1"/>
          <p:nvPr/>
        </p:nvSpPr>
        <p:spPr>
          <a:xfrm>
            <a:off x="2982304" y="1829844"/>
            <a:ext cx="150361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pikapolonica</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 name="PoljeZBesedilom 19"/>
          <p:cNvSpPr txBox="1"/>
          <p:nvPr/>
        </p:nvSpPr>
        <p:spPr>
          <a:xfrm>
            <a:off x="5455584" y="1756507"/>
            <a:ext cx="133580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deževnik</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1" name="PoljeZBesedilom 20"/>
          <p:cNvSpPr txBox="1"/>
          <p:nvPr/>
        </p:nvSpPr>
        <p:spPr>
          <a:xfrm>
            <a:off x="7968754" y="1615845"/>
            <a:ext cx="12453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krastača</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2" name="PoljeZBesedilom 21"/>
          <p:cNvSpPr txBox="1"/>
          <p:nvPr/>
        </p:nvSpPr>
        <p:spPr>
          <a:xfrm>
            <a:off x="10387402" y="1626928"/>
            <a:ext cx="6662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kos</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pic>
        <p:nvPicPr>
          <p:cNvPr id="3" name="Slika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75725" y="2209800"/>
            <a:ext cx="3955884" cy="2309685"/>
          </a:xfrm>
          <a:prstGeom prst="rect">
            <a:avLst/>
          </a:prstGeom>
          <a:ln>
            <a:noFill/>
          </a:ln>
          <a:effectLst>
            <a:outerShdw blurRad="190500" algn="tl" rotWithShape="0">
              <a:srgbClr val="000000">
                <a:alpha val="70000"/>
              </a:srgbClr>
            </a:outerShdw>
          </a:effectLst>
        </p:spPr>
      </p:pic>
      <p:pic>
        <p:nvPicPr>
          <p:cNvPr id="4" name="Označba mesta vsebine 3"/>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339155" y="4565168"/>
            <a:ext cx="1844755" cy="1598788"/>
          </a:xfrm>
          <a:prstGeom prst="rect">
            <a:avLst/>
          </a:prstGeom>
          <a:ln>
            <a:noFill/>
          </a:ln>
          <a:effectLst>
            <a:outerShdw blurRad="190500" algn="tl" rotWithShape="0">
              <a:srgbClr val="000000">
                <a:alpha val="70000"/>
              </a:srgbClr>
            </a:outerShdw>
          </a:effectLst>
        </p:spPr>
      </p:pic>
      <p:pic>
        <p:nvPicPr>
          <p:cNvPr id="9" name="Slika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9755" y="404622"/>
            <a:ext cx="2099855" cy="1399903"/>
          </a:xfrm>
          <a:prstGeom prst="rect">
            <a:avLst/>
          </a:prstGeom>
          <a:ln>
            <a:noFill/>
          </a:ln>
          <a:effectLst>
            <a:outerShdw blurRad="190500" algn="tl" rotWithShape="0">
              <a:srgbClr val="000000">
                <a:alpha val="70000"/>
              </a:srgbClr>
            </a:outerShdw>
          </a:effectLst>
        </p:spPr>
      </p:pic>
      <p:pic>
        <p:nvPicPr>
          <p:cNvPr id="10" name="Slika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95834" y="388160"/>
            <a:ext cx="2039684" cy="1366429"/>
          </a:xfrm>
          <a:prstGeom prst="rect">
            <a:avLst/>
          </a:prstGeom>
          <a:ln>
            <a:noFill/>
          </a:ln>
          <a:effectLst>
            <a:outerShdw blurRad="190500" algn="tl" rotWithShape="0">
              <a:srgbClr val="000000">
                <a:alpha val="70000"/>
              </a:srgbClr>
            </a:outerShdw>
          </a:effectLst>
        </p:spPr>
      </p:pic>
      <p:pic>
        <p:nvPicPr>
          <p:cNvPr id="13" name="Slika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0372" y="392514"/>
            <a:ext cx="2096364" cy="1230630"/>
          </a:xfrm>
          <a:prstGeom prst="rect">
            <a:avLst/>
          </a:prstGeom>
          <a:ln>
            <a:noFill/>
          </a:ln>
          <a:effectLst>
            <a:outerShdw blurRad="190500" algn="tl" rotWithShape="0">
              <a:srgbClr val="000000">
                <a:alpha val="70000"/>
              </a:srgbClr>
            </a:outerShdw>
          </a:effectLst>
        </p:spPr>
      </p:pic>
      <p:pic>
        <p:nvPicPr>
          <p:cNvPr id="14" name="Slika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768111" y="351147"/>
            <a:ext cx="1753330" cy="1344220"/>
          </a:xfrm>
          <a:prstGeom prst="rect">
            <a:avLst/>
          </a:prstGeom>
          <a:ln>
            <a:noFill/>
          </a:ln>
          <a:effectLst>
            <a:outerShdw blurRad="190500" algn="tl" rotWithShape="0">
              <a:srgbClr val="000000">
                <a:alpha val="70000"/>
              </a:srgbClr>
            </a:outerShdw>
          </a:effectLst>
        </p:spPr>
      </p:pic>
      <p:pic>
        <p:nvPicPr>
          <p:cNvPr id="5" name="Slika 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646968" y="4869819"/>
            <a:ext cx="2219434" cy="1199694"/>
          </a:xfrm>
          <a:prstGeom prst="rect">
            <a:avLst/>
          </a:prstGeom>
          <a:ln>
            <a:noFill/>
          </a:ln>
          <a:effectLst>
            <a:outerShdw blurRad="190500" algn="tl" rotWithShape="0">
              <a:srgbClr val="000000">
                <a:alpha val="70000"/>
              </a:srgbClr>
            </a:outerShdw>
          </a:effectLst>
        </p:spPr>
      </p:pic>
      <p:pic>
        <p:nvPicPr>
          <p:cNvPr id="7" name="Slika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77142" y="4671799"/>
            <a:ext cx="1569396" cy="1480335"/>
          </a:xfrm>
          <a:prstGeom prst="rect">
            <a:avLst/>
          </a:prstGeom>
          <a:ln>
            <a:noFill/>
          </a:ln>
          <a:effectLst>
            <a:outerShdw blurRad="190500" algn="tl" rotWithShape="0">
              <a:srgbClr val="000000">
                <a:alpha val="70000"/>
              </a:srgbClr>
            </a:outerShdw>
          </a:effectLst>
        </p:spPr>
      </p:pic>
      <p:pic>
        <p:nvPicPr>
          <p:cNvPr id="8" name="Slika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503265" y="4869819"/>
            <a:ext cx="1745995" cy="1366241"/>
          </a:xfrm>
          <a:prstGeom prst="rect">
            <a:avLst/>
          </a:prstGeom>
          <a:ln>
            <a:noFill/>
          </a:ln>
          <a:effectLst>
            <a:outerShdw blurRad="190500" algn="tl" rotWithShape="0">
              <a:srgbClr val="000000">
                <a:alpha val="70000"/>
              </a:srgbClr>
            </a:outerShdw>
          </a:effectLst>
        </p:spPr>
      </p:pic>
      <p:pic>
        <p:nvPicPr>
          <p:cNvPr id="12" name="Slika 1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768111" y="4869819"/>
            <a:ext cx="1351791" cy="1280505"/>
          </a:xfrm>
          <a:prstGeom prst="rect">
            <a:avLst/>
          </a:prstGeom>
          <a:ln>
            <a:noFill/>
          </a:ln>
          <a:effectLst>
            <a:outerShdw blurRad="190500" algn="tl" rotWithShape="0">
              <a:srgbClr val="000000">
                <a:alpha val="70000"/>
              </a:srgbClr>
            </a:outerShdw>
          </a:effectLst>
        </p:spPr>
      </p:pic>
      <p:sp>
        <p:nvSpPr>
          <p:cNvPr id="15" name="PoljeZBesedilom 14"/>
          <p:cNvSpPr txBox="1"/>
          <p:nvPr/>
        </p:nvSpPr>
        <p:spPr>
          <a:xfrm>
            <a:off x="750939" y="6163956"/>
            <a:ext cx="1021188" cy="369332"/>
          </a:xfrm>
          <a:prstGeom prst="rect">
            <a:avLst/>
          </a:prstGeom>
          <a:noFill/>
        </p:spPr>
        <p:txBody>
          <a:bodyPr wrap="square" rtlCol="0">
            <a:spAutoFit/>
          </a:bodyPr>
          <a:lstStyle/>
          <a:p>
            <a:r>
              <a:rPr lang="sl-SI" dirty="0" smtClean="0"/>
              <a:t>solata</a:t>
            </a:r>
            <a:endParaRPr lang="sl-SI" dirty="0"/>
          </a:p>
        </p:txBody>
      </p:sp>
      <p:sp>
        <p:nvSpPr>
          <p:cNvPr id="16" name="PoljeZBesedilom 15"/>
          <p:cNvSpPr txBox="1"/>
          <p:nvPr/>
        </p:nvSpPr>
        <p:spPr>
          <a:xfrm>
            <a:off x="3322516" y="6029370"/>
            <a:ext cx="987517" cy="369332"/>
          </a:xfrm>
          <a:prstGeom prst="rect">
            <a:avLst/>
          </a:prstGeom>
          <a:noFill/>
        </p:spPr>
        <p:txBody>
          <a:bodyPr wrap="square" rtlCol="0">
            <a:spAutoFit/>
          </a:bodyPr>
          <a:lstStyle/>
          <a:p>
            <a:r>
              <a:rPr lang="sl-SI" dirty="0" smtClean="0"/>
              <a:t>korenje</a:t>
            </a:r>
            <a:endParaRPr lang="sl-SI" dirty="0"/>
          </a:p>
        </p:txBody>
      </p:sp>
      <p:sp>
        <p:nvSpPr>
          <p:cNvPr id="17" name="PoljeZBesedilom 16"/>
          <p:cNvSpPr txBox="1"/>
          <p:nvPr/>
        </p:nvSpPr>
        <p:spPr>
          <a:xfrm>
            <a:off x="5264330" y="6163956"/>
            <a:ext cx="1420919" cy="369332"/>
          </a:xfrm>
          <a:prstGeom prst="rect">
            <a:avLst/>
          </a:prstGeom>
          <a:noFill/>
        </p:spPr>
        <p:txBody>
          <a:bodyPr wrap="square" rtlCol="0">
            <a:spAutoFit/>
          </a:bodyPr>
          <a:lstStyle/>
          <a:p>
            <a:r>
              <a:rPr lang="sl-SI" dirty="0" smtClean="0"/>
              <a:t>   paradižnik</a:t>
            </a:r>
            <a:endParaRPr lang="sl-SI" dirty="0"/>
          </a:p>
        </p:txBody>
      </p:sp>
      <p:sp>
        <p:nvSpPr>
          <p:cNvPr id="23" name="PoljeZBesedilom 22"/>
          <p:cNvSpPr txBox="1"/>
          <p:nvPr/>
        </p:nvSpPr>
        <p:spPr>
          <a:xfrm>
            <a:off x="7615646" y="6233858"/>
            <a:ext cx="1058101" cy="369332"/>
          </a:xfrm>
          <a:prstGeom prst="rect">
            <a:avLst/>
          </a:prstGeom>
          <a:noFill/>
        </p:spPr>
        <p:txBody>
          <a:bodyPr wrap="square" rtlCol="0">
            <a:spAutoFit/>
          </a:bodyPr>
          <a:lstStyle/>
          <a:p>
            <a:r>
              <a:rPr lang="sl-SI" dirty="0" smtClean="0"/>
              <a:t>      cvetje</a:t>
            </a:r>
            <a:endParaRPr lang="sl-SI" dirty="0"/>
          </a:p>
        </p:txBody>
      </p:sp>
      <p:sp>
        <p:nvSpPr>
          <p:cNvPr id="24" name="PoljeZBesedilom 23"/>
          <p:cNvSpPr txBox="1"/>
          <p:nvPr/>
        </p:nvSpPr>
        <p:spPr>
          <a:xfrm>
            <a:off x="10067275" y="6163956"/>
            <a:ext cx="774895" cy="369332"/>
          </a:xfrm>
          <a:prstGeom prst="rect">
            <a:avLst/>
          </a:prstGeom>
          <a:noFill/>
        </p:spPr>
        <p:txBody>
          <a:bodyPr wrap="square" rtlCol="0">
            <a:spAutoFit/>
          </a:bodyPr>
          <a:lstStyle/>
          <a:p>
            <a:r>
              <a:rPr lang="sl-SI" dirty="0" smtClean="0"/>
              <a:t>plevel</a:t>
            </a:r>
            <a:endParaRPr lang="sl-SI" dirty="0"/>
          </a:p>
        </p:txBody>
      </p:sp>
    </p:spTree>
    <p:extLst>
      <p:ext uri="{BB962C8B-B14F-4D97-AF65-F5344CB8AC3E}">
        <p14:creationId xmlns:p14="http://schemas.microsoft.com/office/powerpoint/2010/main" val="334383768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58757" y="619874"/>
            <a:ext cx="9875520" cy="1356360"/>
          </a:xfrm>
        </p:spPr>
        <p:txBody>
          <a:bodyPr/>
          <a:lstStyle/>
          <a:p>
            <a:r>
              <a:rPr lang="sl-SI" dirty="0" smtClean="0"/>
              <a:t>KATERO  ŽIVLJENJSKO  OKOLJE  JE  TO?</a:t>
            </a:r>
            <a:br>
              <a:rPr lang="sl-SI" dirty="0" smtClean="0"/>
            </a:br>
            <a:endParaRPr lang="sl-SI" dirty="0"/>
          </a:p>
        </p:txBody>
      </p:sp>
      <p:pic>
        <p:nvPicPr>
          <p:cNvPr id="5" name="Označba mesta vsebine 4"/>
          <p:cNvPicPr>
            <a:picLocks noGrp="1" noChangeAspect="1"/>
          </p:cNvPicPr>
          <p:nvPr>
            <p:ph idx="1"/>
          </p:nvPr>
        </p:nvPicPr>
        <p:blipFill>
          <a:blip r:embed="rId2" cstate="email"/>
          <a:stretch>
            <a:fillRect/>
          </a:stretch>
        </p:blipFill>
        <p:spPr>
          <a:xfrm>
            <a:off x="2142308" y="1463132"/>
            <a:ext cx="7560567" cy="5050879"/>
          </a:xfrm>
          <a:prstGeom prst="rect">
            <a:avLst/>
          </a:prstGeom>
        </p:spPr>
      </p:pic>
    </p:spTree>
    <p:extLst>
      <p:ext uri="{BB962C8B-B14F-4D97-AF65-F5344CB8AC3E}">
        <p14:creationId xmlns:p14="http://schemas.microsoft.com/office/powerpoint/2010/main" val="2650426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86691" y="2207624"/>
            <a:ext cx="6995160" cy="253419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nSpc>
                <a:spcPct val="100000"/>
              </a:lnSpc>
            </a:pPr>
            <a:r>
              <a:rPr lang="sl-SI" dirty="0" smtClean="0"/>
              <a:t>                </a:t>
            </a:r>
            <a:br>
              <a:rPr lang="sl-SI" dirty="0" smtClean="0"/>
            </a:br>
            <a:r>
              <a:rPr lang="sl-SI" dirty="0"/>
              <a:t> </a:t>
            </a:r>
            <a:r>
              <a:rPr lang="sl-SI" dirty="0" smtClean="0"/>
              <a:t>                To je park.</a:t>
            </a:r>
            <a:br>
              <a:rPr lang="sl-SI" dirty="0" smtClean="0"/>
            </a:br>
            <a:r>
              <a:rPr lang="sl-SI" sz="1800" dirty="0" smtClean="0"/>
              <a:t>V park je človek nasadil drevesa, cvetlice, grmovje in trave, zato ga mora redno urejati. Namenjen je sprehodom, teku, počitku in drugim dejavnostim. Nekateri parki imajo tudi igrala za otroke. Parki imajo urejene poti, lahko jih krasijo kipi in vodnjaki. Zelen rastline v parku pripomorejo k čistejšemu zraku, še posebej v mestih.</a:t>
            </a:r>
            <a:br>
              <a:rPr lang="sl-SI" sz="1800" dirty="0" smtClean="0"/>
            </a:br>
            <a:endParaRPr lang="sl-SI" sz="1800" dirty="0"/>
          </a:p>
        </p:txBody>
      </p:sp>
      <p:pic>
        <p:nvPicPr>
          <p:cNvPr id="4" name="Označba mesta vsebine 1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385211" y="2733340"/>
            <a:ext cx="2812391" cy="16481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5606832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86691" y="2933701"/>
            <a:ext cx="5428434" cy="10287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lnSpc>
                <a:spcPct val="100000"/>
              </a:lnSpc>
            </a:pPr>
            <a:r>
              <a:rPr lang="sl-SI" dirty="0" smtClean="0"/>
              <a:t>To je park.</a:t>
            </a:r>
            <a:br>
              <a:rPr lang="sl-SI" dirty="0" smtClean="0"/>
            </a:br>
            <a:endParaRPr lang="sl-SI" sz="2400" dirty="0"/>
          </a:p>
        </p:txBody>
      </p:sp>
      <p:sp>
        <p:nvSpPr>
          <p:cNvPr id="11" name="PoljeZBesedilom 10"/>
          <p:cNvSpPr txBox="1"/>
          <p:nvPr/>
        </p:nvSpPr>
        <p:spPr>
          <a:xfrm>
            <a:off x="822960" y="1619597"/>
            <a:ext cx="1508760" cy="369332"/>
          </a:xfrm>
          <a:prstGeom prst="rect">
            <a:avLst/>
          </a:prstGeom>
          <a:noFill/>
        </p:spPr>
        <p:txBody>
          <a:bodyPr wrap="square" rtlCol="0">
            <a:spAutoFit/>
          </a:bodyPr>
          <a:lstStyle/>
          <a:p>
            <a:r>
              <a:rPr lang="sl-SI" dirty="0"/>
              <a:t> </a:t>
            </a:r>
            <a:r>
              <a:rPr lang="sl-SI" dirty="0" smtClean="0"/>
              <a:t>    sinica</a:t>
            </a:r>
            <a:endParaRPr lang="sl-SI" dirty="0"/>
          </a:p>
        </p:txBody>
      </p:sp>
      <p:sp>
        <p:nvSpPr>
          <p:cNvPr id="12" name="PoljeZBesedilom 11"/>
          <p:cNvSpPr txBox="1"/>
          <p:nvPr/>
        </p:nvSpPr>
        <p:spPr>
          <a:xfrm>
            <a:off x="2779376" y="1728945"/>
            <a:ext cx="1541417" cy="369332"/>
          </a:xfrm>
          <a:prstGeom prst="rect">
            <a:avLst/>
          </a:prstGeom>
          <a:noFill/>
        </p:spPr>
        <p:txBody>
          <a:bodyPr wrap="square" rtlCol="0">
            <a:spAutoFit/>
          </a:bodyPr>
          <a:lstStyle/>
          <a:p>
            <a:r>
              <a:rPr lang="sl-SI" dirty="0" smtClean="0"/>
              <a:t>          golob</a:t>
            </a:r>
            <a:endParaRPr lang="sl-SI" dirty="0"/>
          </a:p>
        </p:txBody>
      </p:sp>
      <p:sp>
        <p:nvSpPr>
          <p:cNvPr id="13" name="PoljeZBesedilom 12"/>
          <p:cNvSpPr txBox="1"/>
          <p:nvPr/>
        </p:nvSpPr>
        <p:spPr>
          <a:xfrm>
            <a:off x="5212079" y="1627500"/>
            <a:ext cx="1391194" cy="369332"/>
          </a:xfrm>
          <a:prstGeom prst="rect">
            <a:avLst/>
          </a:prstGeom>
          <a:noFill/>
        </p:spPr>
        <p:txBody>
          <a:bodyPr wrap="square" rtlCol="0">
            <a:spAutoFit/>
          </a:bodyPr>
          <a:lstStyle/>
          <a:p>
            <a:r>
              <a:rPr lang="sl-SI" dirty="0" smtClean="0"/>
              <a:t>veverica</a:t>
            </a:r>
            <a:endParaRPr lang="sl-SI" dirty="0"/>
          </a:p>
        </p:txBody>
      </p:sp>
      <p:sp>
        <p:nvSpPr>
          <p:cNvPr id="14" name="PoljeZBesedilom 13"/>
          <p:cNvSpPr txBox="1"/>
          <p:nvPr/>
        </p:nvSpPr>
        <p:spPr>
          <a:xfrm>
            <a:off x="7313126" y="1531216"/>
            <a:ext cx="1116013" cy="369332"/>
          </a:xfrm>
          <a:prstGeom prst="rect">
            <a:avLst/>
          </a:prstGeom>
          <a:noFill/>
        </p:spPr>
        <p:txBody>
          <a:bodyPr wrap="square" rtlCol="0">
            <a:spAutoFit/>
          </a:bodyPr>
          <a:lstStyle/>
          <a:p>
            <a:r>
              <a:rPr lang="sl-SI" dirty="0"/>
              <a:t> </a:t>
            </a:r>
            <a:r>
              <a:rPr lang="sl-SI" dirty="0" smtClean="0"/>
              <a:t>      metulj</a:t>
            </a:r>
            <a:endParaRPr lang="sl-SI" dirty="0"/>
          </a:p>
        </p:txBody>
      </p:sp>
      <p:pic>
        <p:nvPicPr>
          <p:cNvPr id="15" name="Označba mesta vsebine 1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829550" y="2192229"/>
            <a:ext cx="3368052" cy="1973796"/>
          </a:xfrm>
          <a:prstGeom prst="rect">
            <a:avLst/>
          </a:prstGeom>
          <a:ln>
            <a:noFill/>
          </a:ln>
          <a:effectLst>
            <a:outerShdw blurRad="190500" algn="tl" rotWithShape="0">
              <a:srgbClr val="000000">
                <a:alpha val="70000"/>
              </a:srgbClr>
            </a:outerShdw>
          </a:effectLst>
        </p:spPr>
      </p:pic>
      <p:pic>
        <p:nvPicPr>
          <p:cNvPr id="17" name="Slika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334" y="314677"/>
            <a:ext cx="2016579" cy="1358999"/>
          </a:xfrm>
          <a:prstGeom prst="rect">
            <a:avLst/>
          </a:prstGeom>
          <a:ln>
            <a:noFill/>
          </a:ln>
          <a:effectLst>
            <a:outerShdw blurRad="190500" algn="tl" rotWithShape="0">
              <a:srgbClr val="000000">
                <a:alpha val="70000"/>
              </a:srgbClr>
            </a:outerShdw>
          </a:effectLst>
        </p:spPr>
      </p:pic>
      <p:pic>
        <p:nvPicPr>
          <p:cNvPr id="18" name="Slika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48142" y="314677"/>
            <a:ext cx="1654084" cy="1423060"/>
          </a:xfrm>
          <a:prstGeom prst="rect">
            <a:avLst/>
          </a:prstGeom>
          <a:ln>
            <a:noFill/>
          </a:ln>
          <a:effectLst>
            <a:outerShdw blurRad="190500" algn="tl" rotWithShape="0">
              <a:srgbClr val="000000">
                <a:alpha val="70000"/>
              </a:srgbClr>
            </a:outerShdw>
          </a:effectLst>
        </p:spPr>
      </p:pic>
      <p:pic>
        <p:nvPicPr>
          <p:cNvPr id="19" name="Slika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2266" y="336643"/>
            <a:ext cx="1643831" cy="1315065"/>
          </a:xfrm>
          <a:prstGeom prst="rect">
            <a:avLst/>
          </a:prstGeom>
          <a:ln>
            <a:noFill/>
          </a:ln>
          <a:effectLst>
            <a:outerShdw blurRad="190500" algn="tl" rotWithShape="0">
              <a:srgbClr val="000000">
                <a:alpha val="70000"/>
              </a:srgbClr>
            </a:outerShdw>
          </a:effectLst>
        </p:spPr>
      </p:pic>
      <p:pic>
        <p:nvPicPr>
          <p:cNvPr id="20" name="Slika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43313" y="314677"/>
            <a:ext cx="1723255" cy="1147910"/>
          </a:xfrm>
          <a:prstGeom prst="rect">
            <a:avLst/>
          </a:prstGeom>
          <a:ln>
            <a:noFill/>
          </a:ln>
          <a:effectLst>
            <a:outerShdw blurRad="190500" algn="tl" rotWithShape="0">
              <a:srgbClr val="000000">
                <a:alpha val="70000"/>
              </a:srgbClr>
            </a:outerShdw>
          </a:effectLst>
        </p:spPr>
      </p:pic>
      <p:pic>
        <p:nvPicPr>
          <p:cNvPr id="21" name="Slika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06608" y="278406"/>
            <a:ext cx="1590994" cy="1219762"/>
          </a:xfrm>
          <a:prstGeom prst="rect">
            <a:avLst/>
          </a:prstGeom>
          <a:ln>
            <a:noFill/>
          </a:ln>
          <a:effectLst>
            <a:outerShdw blurRad="190500" algn="tl" rotWithShape="0">
              <a:srgbClr val="000000">
                <a:alpha val="70000"/>
              </a:srgbClr>
            </a:outerShdw>
          </a:effectLst>
        </p:spPr>
      </p:pic>
      <p:sp>
        <p:nvSpPr>
          <p:cNvPr id="22" name="PoljeZBesedilom 21"/>
          <p:cNvSpPr txBox="1"/>
          <p:nvPr/>
        </p:nvSpPr>
        <p:spPr>
          <a:xfrm>
            <a:off x="10086562" y="1543966"/>
            <a:ext cx="964616" cy="369332"/>
          </a:xfrm>
          <a:prstGeom prst="rect">
            <a:avLst/>
          </a:prstGeom>
          <a:noFill/>
        </p:spPr>
        <p:txBody>
          <a:bodyPr wrap="square" rtlCol="0">
            <a:spAutoFit/>
          </a:bodyPr>
          <a:lstStyle/>
          <a:p>
            <a:r>
              <a:rPr lang="sl-SI" dirty="0" smtClean="0"/>
              <a:t>kos</a:t>
            </a:r>
            <a:endParaRPr lang="sl-SI" dirty="0"/>
          </a:p>
        </p:txBody>
      </p:sp>
    </p:spTree>
    <p:extLst>
      <p:ext uri="{BB962C8B-B14F-4D97-AF65-F5344CB8AC3E}">
        <p14:creationId xmlns:p14="http://schemas.microsoft.com/office/powerpoint/2010/main" val="315606832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86691" y="2933701"/>
            <a:ext cx="5428434" cy="10287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ctr">
              <a:lnSpc>
                <a:spcPct val="100000"/>
              </a:lnSpc>
            </a:pPr>
            <a:r>
              <a:rPr lang="sl-SI" dirty="0" smtClean="0"/>
              <a:t>To je park.</a:t>
            </a:r>
            <a:br>
              <a:rPr lang="sl-SI" dirty="0" smtClean="0"/>
            </a:br>
            <a:endParaRPr lang="sl-SI" sz="2400" dirty="0"/>
          </a:p>
        </p:txBody>
      </p:sp>
      <p:sp>
        <p:nvSpPr>
          <p:cNvPr id="11" name="PoljeZBesedilom 10"/>
          <p:cNvSpPr txBox="1"/>
          <p:nvPr/>
        </p:nvSpPr>
        <p:spPr>
          <a:xfrm>
            <a:off x="822960" y="1619597"/>
            <a:ext cx="1508760" cy="369332"/>
          </a:xfrm>
          <a:prstGeom prst="rect">
            <a:avLst/>
          </a:prstGeom>
          <a:noFill/>
        </p:spPr>
        <p:txBody>
          <a:bodyPr wrap="square" rtlCol="0">
            <a:spAutoFit/>
          </a:bodyPr>
          <a:lstStyle/>
          <a:p>
            <a:r>
              <a:rPr lang="sl-SI" dirty="0"/>
              <a:t> </a:t>
            </a:r>
            <a:r>
              <a:rPr lang="sl-SI" dirty="0" smtClean="0"/>
              <a:t>    sinica</a:t>
            </a:r>
            <a:endParaRPr lang="sl-SI" dirty="0"/>
          </a:p>
        </p:txBody>
      </p:sp>
      <p:sp>
        <p:nvSpPr>
          <p:cNvPr id="12" name="PoljeZBesedilom 11"/>
          <p:cNvSpPr txBox="1"/>
          <p:nvPr/>
        </p:nvSpPr>
        <p:spPr>
          <a:xfrm>
            <a:off x="2779376" y="1728945"/>
            <a:ext cx="1541417" cy="369332"/>
          </a:xfrm>
          <a:prstGeom prst="rect">
            <a:avLst/>
          </a:prstGeom>
          <a:noFill/>
        </p:spPr>
        <p:txBody>
          <a:bodyPr wrap="square" rtlCol="0">
            <a:spAutoFit/>
          </a:bodyPr>
          <a:lstStyle/>
          <a:p>
            <a:r>
              <a:rPr lang="sl-SI" dirty="0" smtClean="0"/>
              <a:t>          golob</a:t>
            </a:r>
            <a:endParaRPr lang="sl-SI" dirty="0"/>
          </a:p>
        </p:txBody>
      </p:sp>
      <p:sp>
        <p:nvSpPr>
          <p:cNvPr id="13" name="PoljeZBesedilom 12"/>
          <p:cNvSpPr txBox="1"/>
          <p:nvPr/>
        </p:nvSpPr>
        <p:spPr>
          <a:xfrm>
            <a:off x="5212079" y="1627500"/>
            <a:ext cx="1391194" cy="369332"/>
          </a:xfrm>
          <a:prstGeom prst="rect">
            <a:avLst/>
          </a:prstGeom>
          <a:noFill/>
        </p:spPr>
        <p:txBody>
          <a:bodyPr wrap="square" rtlCol="0">
            <a:spAutoFit/>
          </a:bodyPr>
          <a:lstStyle/>
          <a:p>
            <a:r>
              <a:rPr lang="sl-SI" dirty="0" smtClean="0"/>
              <a:t>veverica</a:t>
            </a:r>
            <a:endParaRPr lang="sl-SI" dirty="0"/>
          </a:p>
        </p:txBody>
      </p:sp>
      <p:sp>
        <p:nvSpPr>
          <p:cNvPr id="14" name="PoljeZBesedilom 13"/>
          <p:cNvSpPr txBox="1"/>
          <p:nvPr/>
        </p:nvSpPr>
        <p:spPr>
          <a:xfrm>
            <a:off x="7313126" y="1531216"/>
            <a:ext cx="1116013" cy="369332"/>
          </a:xfrm>
          <a:prstGeom prst="rect">
            <a:avLst/>
          </a:prstGeom>
          <a:noFill/>
        </p:spPr>
        <p:txBody>
          <a:bodyPr wrap="square" rtlCol="0">
            <a:spAutoFit/>
          </a:bodyPr>
          <a:lstStyle/>
          <a:p>
            <a:r>
              <a:rPr lang="sl-SI" dirty="0"/>
              <a:t> </a:t>
            </a:r>
            <a:r>
              <a:rPr lang="sl-SI" dirty="0" smtClean="0"/>
              <a:t>      metulj</a:t>
            </a:r>
            <a:endParaRPr lang="sl-SI" dirty="0"/>
          </a:p>
        </p:txBody>
      </p:sp>
      <p:pic>
        <p:nvPicPr>
          <p:cNvPr id="15" name="Označba mesta vsebine 1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829550" y="2192229"/>
            <a:ext cx="3368052" cy="1973796"/>
          </a:xfrm>
          <a:prstGeom prst="rect">
            <a:avLst/>
          </a:prstGeom>
          <a:ln>
            <a:noFill/>
          </a:ln>
          <a:effectLst>
            <a:outerShdw blurRad="190500" algn="tl" rotWithShape="0">
              <a:srgbClr val="000000">
                <a:alpha val="70000"/>
              </a:srgbClr>
            </a:outerShdw>
          </a:effectLst>
        </p:spPr>
      </p:pic>
      <p:pic>
        <p:nvPicPr>
          <p:cNvPr id="17" name="Slika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334" y="314677"/>
            <a:ext cx="2016579" cy="1358999"/>
          </a:xfrm>
          <a:prstGeom prst="rect">
            <a:avLst/>
          </a:prstGeom>
          <a:ln>
            <a:noFill/>
          </a:ln>
          <a:effectLst>
            <a:outerShdw blurRad="190500" algn="tl" rotWithShape="0">
              <a:srgbClr val="000000">
                <a:alpha val="70000"/>
              </a:srgbClr>
            </a:outerShdw>
          </a:effectLst>
        </p:spPr>
      </p:pic>
      <p:pic>
        <p:nvPicPr>
          <p:cNvPr id="18" name="Slika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848142" y="314677"/>
            <a:ext cx="1654084" cy="1423060"/>
          </a:xfrm>
          <a:prstGeom prst="rect">
            <a:avLst/>
          </a:prstGeom>
          <a:ln>
            <a:noFill/>
          </a:ln>
          <a:effectLst>
            <a:outerShdw blurRad="190500" algn="tl" rotWithShape="0">
              <a:srgbClr val="000000">
                <a:alpha val="70000"/>
              </a:srgbClr>
            </a:outerShdw>
          </a:effectLst>
        </p:spPr>
      </p:pic>
      <p:pic>
        <p:nvPicPr>
          <p:cNvPr id="19" name="Slika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42266" y="336643"/>
            <a:ext cx="1643831" cy="1315065"/>
          </a:xfrm>
          <a:prstGeom prst="rect">
            <a:avLst/>
          </a:prstGeom>
          <a:ln>
            <a:noFill/>
          </a:ln>
          <a:effectLst>
            <a:outerShdw blurRad="190500" algn="tl" rotWithShape="0">
              <a:srgbClr val="000000">
                <a:alpha val="70000"/>
              </a:srgbClr>
            </a:outerShdw>
          </a:effectLst>
        </p:spPr>
      </p:pic>
      <p:pic>
        <p:nvPicPr>
          <p:cNvPr id="20" name="Slika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43313" y="314677"/>
            <a:ext cx="1723255" cy="1147910"/>
          </a:xfrm>
          <a:prstGeom prst="rect">
            <a:avLst/>
          </a:prstGeom>
          <a:ln>
            <a:noFill/>
          </a:ln>
          <a:effectLst>
            <a:outerShdw blurRad="190500" algn="tl" rotWithShape="0">
              <a:srgbClr val="000000">
                <a:alpha val="70000"/>
              </a:srgbClr>
            </a:outerShdw>
          </a:effectLst>
        </p:spPr>
      </p:pic>
      <p:pic>
        <p:nvPicPr>
          <p:cNvPr id="21" name="Slika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06608" y="278406"/>
            <a:ext cx="1590994" cy="1219762"/>
          </a:xfrm>
          <a:prstGeom prst="rect">
            <a:avLst/>
          </a:prstGeom>
          <a:ln>
            <a:noFill/>
          </a:ln>
          <a:effectLst>
            <a:outerShdw blurRad="190500" algn="tl" rotWithShape="0">
              <a:srgbClr val="000000">
                <a:alpha val="70000"/>
              </a:srgbClr>
            </a:outerShdw>
          </a:effectLst>
        </p:spPr>
      </p:pic>
      <p:sp>
        <p:nvSpPr>
          <p:cNvPr id="22" name="PoljeZBesedilom 21"/>
          <p:cNvSpPr txBox="1"/>
          <p:nvPr/>
        </p:nvSpPr>
        <p:spPr>
          <a:xfrm>
            <a:off x="10086562" y="1543966"/>
            <a:ext cx="964616" cy="369332"/>
          </a:xfrm>
          <a:prstGeom prst="rect">
            <a:avLst/>
          </a:prstGeom>
          <a:noFill/>
        </p:spPr>
        <p:txBody>
          <a:bodyPr wrap="square" rtlCol="0">
            <a:spAutoFit/>
          </a:bodyPr>
          <a:lstStyle/>
          <a:p>
            <a:r>
              <a:rPr lang="sl-SI" dirty="0" smtClean="0"/>
              <a:t>kos</a:t>
            </a:r>
            <a:endParaRPr lang="sl-SI" dirty="0"/>
          </a:p>
        </p:txBody>
      </p:sp>
      <p:pic>
        <p:nvPicPr>
          <p:cNvPr id="24" name="Slika 2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0891" y="4914900"/>
            <a:ext cx="2177143" cy="1224643"/>
          </a:xfrm>
          <a:prstGeom prst="rect">
            <a:avLst/>
          </a:prstGeom>
          <a:ln>
            <a:noFill/>
          </a:ln>
          <a:effectLst>
            <a:outerShdw blurRad="190500" algn="tl" rotWithShape="0">
              <a:srgbClr val="000000">
                <a:alpha val="70000"/>
              </a:srgbClr>
            </a:outerShdw>
          </a:effectLst>
        </p:spPr>
      </p:pic>
      <p:sp>
        <p:nvSpPr>
          <p:cNvPr id="25" name="PoljeZBesedilom 24"/>
          <p:cNvSpPr txBox="1"/>
          <p:nvPr/>
        </p:nvSpPr>
        <p:spPr>
          <a:xfrm>
            <a:off x="1082209" y="6139543"/>
            <a:ext cx="1299754" cy="369332"/>
          </a:xfrm>
          <a:prstGeom prst="rect">
            <a:avLst/>
          </a:prstGeom>
          <a:noFill/>
        </p:spPr>
        <p:txBody>
          <a:bodyPr wrap="square" rtlCol="0">
            <a:spAutoFit/>
          </a:bodyPr>
          <a:lstStyle/>
          <a:p>
            <a:r>
              <a:rPr lang="sl-SI" dirty="0" smtClean="0"/>
              <a:t>drevje</a:t>
            </a:r>
            <a:endParaRPr lang="sl-SI" dirty="0"/>
          </a:p>
        </p:txBody>
      </p:sp>
      <p:pic>
        <p:nvPicPr>
          <p:cNvPr id="26" name="Slika 25"/>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039428" y="4840533"/>
            <a:ext cx="2466975" cy="1332411"/>
          </a:xfrm>
          <a:prstGeom prst="rect">
            <a:avLst/>
          </a:prstGeom>
          <a:ln>
            <a:noFill/>
          </a:ln>
          <a:effectLst>
            <a:outerShdw blurRad="190500" algn="tl" rotWithShape="0">
              <a:srgbClr val="000000">
                <a:alpha val="70000"/>
              </a:srgbClr>
            </a:outerShdw>
          </a:effectLst>
        </p:spPr>
      </p:pic>
      <p:sp>
        <p:nvSpPr>
          <p:cNvPr id="27" name="PoljeZBesedilom 26"/>
          <p:cNvSpPr txBox="1"/>
          <p:nvPr/>
        </p:nvSpPr>
        <p:spPr>
          <a:xfrm>
            <a:off x="3678449" y="6217918"/>
            <a:ext cx="1288702" cy="369332"/>
          </a:xfrm>
          <a:prstGeom prst="rect">
            <a:avLst/>
          </a:prstGeom>
          <a:noFill/>
        </p:spPr>
        <p:txBody>
          <a:bodyPr wrap="square" rtlCol="0">
            <a:spAutoFit/>
          </a:bodyPr>
          <a:lstStyle/>
          <a:p>
            <a:r>
              <a:rPr lang="sl-SI" dirty="0" smtClean="0"/>
              <a:t>grmovje</a:t>
            </a:r>
            <a:endParaRPr lang="sl-SI" dirty="0"/>
          </a:p>
        </p:txBody>
      </p:sp>
      <p:pic>
        <p:nvPicPr>
          <p:cNvPr id="28" name="Slika 27"/>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859028" y="4885384"/>
            <a:ext cx="2370450" cy="1266110"/>
          </a:xfrm>
          <a:prstGeom prst="rect">
            <a:avLst/>
          </a:prstGeom>
          <a:ln>
            <a:noFill/>
          </a:ln>
          <a:effectLst>
            <a:outerShdw blurRad="190500" algn="tl" rotWithShape="0">
              <a:srgbClr val="000000">
                <a:alpha val="70000"/>
              </a:srgbClr>
            </a:outerShdw>
          </a:effectLst>
        </p:spPr>
      </p:pic>
      <p:sp>
        <p:nvSpPr>
          <p:cNvPr id="29" name="PoljeZBesedilom 28"/>
          <p:cNvSpPr txBox="1"/>
          <p:nvPr/>
        </p:nvSpPr>
        <p:spPr>
          <a:xfrm>
            <a:off x="6603273" y="6258825"/>
            <a:ext cx="1286693" cy="369332"/>
          </a:xfrm>
          <a:prstGeom prst="rect">
            <a:avLst/>
          </a:prstGeom>
          <a:noFill/>
        </p:spPr>
        <p:txBody>
          <a:bodyPr wrap="square" rtlCol="0">
            <a:spAutoFit/>
          </a:bodyPr>
          <a:lstStyle/>
          <a:p>
            <a:r>
              <a:rPr lang="sl-SI" dirty="0" smtClean="0"/>
              <a:t>cvetje</a:t>
            </a:r>
            <a:endParaRPr lang="sl-SI" dirty="0"/>
          </a:p>
        </p:txBody>
      </p:sp>
      <p:pic>
        <p:nvPicPr>
          <p:cNvPr id="30" name="Slika 2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96731" y="4924882"/>
            <a:ext cx="2579657" cy="1163712"/>
          </a:xfrm>
          <a:prstGeom prst="rect">
            <a:avLst/>
          </a:prstGeom>
          <a:ln>
            <a:noFill/>
          </a:ln>
          <a:effectLst>
            <a:outerShdw blurRad="190500" algn="tl" rotWithShape="0">
              <a:srgbClr val="000000">
                <a:alpha val="70000"/>
              </a:srgbClr>
            </a:outerShdw>
          </a:effectLst>
        </p:spPr>
      </p:pic>
      <p:sp>
        <p:nvSpPr>
          <p:cNvPr id="31" name="PoljeZBesedilom 30"/>
          <p:cNvSpPr txBox="1"/>
          <p:nvPr/>
        </p:nvSpPr>
        <p:spPr>
          <a:xfrm>
            <a:off x="9328915" y="6172944"/>
            <a:ext cx="1515291" cy="369332"/>
          </a:xfrm>
          <a:prstGeom prst="rect">
            <a:avLst/>
          </a:prstGeom>
          <a:noFill/>
        </p:spPr>
        <p:txBody>
          <a:bodyPr wrap="square" rtlCol="0">
            <a:spAutoFit/>
          </a:bodyPr>
          <a:lstStyle/>
          <a:p>
            <a:r>
              <a:rPr lang="sl-SI" dirty="0"/>
              <a:t>ž</a:t>
            </a:r>
            <a:r>
              <a:rPr lang="sl-SI" dirty="0" smtClean="0"/>
              <a:t>iva meja</a:t>
            </a:r>
            <a:endParaRPr lang="sl-SI" dirty="0"/>
          </a:p>
        </p:txBody>
      </p:sp>
    </p:spTree>
    <p:extLst>
      <p:ext uri="{BB962C8B-B14F-4D97-AF65-F5344CB8AC3E}">
        <p14:creationId xmlns:p14="http://schemas.microsoft.com/office/powerpoint/2010/main" val="315606832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KATERA  ŽIVLJENJSKA  OKOLJA  VIDIŠ?</a:t>
            </a:r>
            <a:endParaRPr lang="sl-SI" dirty="0"/>
          </a:p>
        </p:txBody>
      </p:sp>
      <p:pic>
        <p:nvPicPr>
          <p:cNvPr id="6" name="Označba mesta vsebine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518192" y="1556136"/>
            <a:ext cx="5738546" cy="2364625"/>
          </a:xfrm>
          <a:prstGeom prst="rect">
            <a:avLst/>
          </a:prstGeom>
        </p:spPr>
      </p:pic>
      <p:pic>
        <p:nvPicPr>
          <p:cNvPr id="8" name="Slika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60274" y="4007052"/>
            <a:ext cx="5251269" cy="2541742"/>
          </a:xfrm>
          <a:prstGeom prst="rect">
            <a:avLst/>
          </a:prstGeom>
        </p:spPr>
      </p:pic>
    </p:spTree>
    <p:extLst>
      <p:ext uri="{BB962C8B-B14F-4D97-AF65-F5344CB8AC3E}">
        <p14:creationId xmlns:p14="http://schemas.microsoft.com/office/powerpoint/2010/main" val="1755809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495550" y="3975835"/>
            <a:ext cx="7797121" cy="106222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sl-SI" dirty="0"/>
              <a:t> </a:t>
            </a:r>
            <a:r>
              <a:rPr lang="sl-SI" dirty="0" smtClean="0"/>
              <a:t>To sta sadovnjak in vinograd</a:t>
            </a:r>
            <a:r>
              <a:rPr lang="sl-SI" sz="2000" dirty="0" smtClean="0"/>
              <a:t>. </a:t>
            </a:r>
            <a:endParaRPr lang="sl-SI" dirty="0"/>
          </a:p>
        </p:txBody>
      </p:sp>
      <p:pic>
        <p:nvPicPr>
          <p:cNvPr id="5" name="Označba mesta vsebine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71063" y="1838060"/>
            <a:ext cx="2462552" cy="1835188"/>
          </a:xfrm>
          <a:prstGeom prst="rect">
            <a:avLst/>
          </a:prstGeom>
          <a:ln>
            <a:noFill/>
          </a:ln>
          <a:effectLst>
            <a:outerShdw blurRad="190500" algn="tl" rotWithShape="0">
              <a:srgbClr val="000000">
                <a:alpha val="70000"/>
              </a:srgbClr>
            </a:outerShdw>
          </a:effectLst>
        </p:spPr>
      </p:pic>
      <p:pic>
        <p:nvPicPr>
          <p:cNvPr id="6" name="Slika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4188" y="1838060"/>
            <a:ext cx="2307162" cy="18182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51819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jeZBesedilom 7"/>
          <p:cNvSpPr txBox="1"/>
          <p:nvPr/>
        </p:nvSpPr>
        <p:spPr>
          <a:xfrm>
            <a:off x="519317" y="2119117"/>
            <a:ext cx="17765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a:t>
            </a:r>
            <a:r>
              <a:rPr kumimoji="0" lang="sl-SI" sz="1800" b="0" i="0" u="none" strike="noStrike" kern="1200" cap="none" spc="0" normalizeH="0" baseline="0" noProof="0" dirty="0">
                <a:ln>
                  <a:noFill/>
                </a:ln>
                <a:solidFill>
                  <a:srgbClr val="000000"/>
                </a:solidFill>
                <a:effectLst/>
                <a:uLnTx/>
                <a:uFillTx/>
                <a:latin typeface="Corbel"/>
                <a:ea typeface="+mn-ea"/>
                <a:cs typeface="+mn-cs"/>
              </a:rPr>
              <a:t>č</a:t>
            </a: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ebela</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9" name="PoljeZBesedilom 8"/>
          <p:cNvSpPr txBox="1"/>
          <p:nvPr/>
        </p:nvSpPr>
        <p:spPr>
          <a:xfrm>
            <a:off x="3100478" y="1666469"/>
            <a:ext cx="21912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Corbel"/>
                <a:ea typeface="+mn-ea"/>
                <a:cs typeface="+mn-cs"/>
              </a:rPr>
              <a:t> </a:t>
            </a: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osa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1" name="PoljeZBesedilom 10"/>
          <p:cNvSpPr txBox="1"/>
          <p:nvPr/>
        </p:nvSpPr>
        <p:spPr>
          <a:xfrm>
            <a:off x="6228761" y="1868991"/>
            <a:ext cx="1580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pajek</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6" name="PoljeZBesedilom 15"/>
          <p:cNvSpPr txBox="1"/>
          <p:nvPr/>
        </p:nvSpPr>
        <p:spPr>
          <a:xfrm>
            <a:off x="9217840" y="2163973"/>
            <a:ext cx="1593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škorec</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pic>
        <p:nvPicPr>
          <p:cNvPr id="10" name="Označba mesta vsebine 9"/>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21340" y="403979"/>
            <a:ext cx="2279945" cy="1523003"/>
          </a:xfrm>
          <a:prstGeom prst="rect">
            <a:avLst/>
          </a:prstGeom>
          <a:ln>
            <a:noFill/>
          </a:ln>
          <a:effectLst>
            <a:outerShdw blurRad="190500" algn="tl" rotWithShape="0">
              <a:srgbClr val="000000">
                <a:alpha val="70000"/>
              </a:srgbClr>
            </a:outerShdw>
          </a:effectLst>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120" y="382443"/>
            <a:ext cx="2116076" cy="1583750"/>
          </a:xfrm>
          <a:prstGeom prst="rect">
            <a:avLst/>
          </a:prstGeom>
          <a:ln>
            <a:noFill/>
          </a:ln>
          <a:effectLst>
            <a:outerShdw blurRad="190500" algn="tl" rotWithShape="0">
              <a:srgbClr val="000000">
                <a:alpha val="70000"/>
              </a:srgbClr>
            </a:outerShdw>
          </a:effectLst>
        </p:spPr>
      </p:pic>
      <p:pic>
        <p:nvPicPr>
          <p:cNvPr id="13" name="Slika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5410" y="422262"/>
            <a:ext cx="2157423" cy="1432664"/>
          </a:xfrm>
          <a:prstGeom prst="rect">
            <a:avLst/>
          </a:prstGeom>
          <a:ln>
            <a:noFill/>
          </a:ln>
          <a:effectLst>
            <a:outerShdw blurRad="190500" algn="tl" rotWithShape="0">
              <a:srgbClr val="000000">
                <a:alpha val="70000"/>
              </a:srgbClr>
            </a:outerShdw>
          </a:effectLst>
        </p:spPr>
      </p:pic>
      <p:pic>
        <p:nvPicPr>
          <p:cNvPr id="14" name="Slika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6856" y="354591"/>
            <a:ext cx="1838845" cy="1838845"/>
          </a:xfrm>
          <a:prstGeom prst="rect">
            <a:avLst/>
          </a:prstGeom>
          <a:ln>
            <a:noFill/>
          </a:ln>
          <a:effectLst>
            <a:outerShdw blurRad="190500" algn="tl" rotWithShape="0">
              <a:srgbClr val="000000">
                <a:alpha val="70000"/>
              </a:srgbClr>
            </a:outerShdw>
          </a:effectLst>
        </p:spPr>
      </p:pic>
      <p:sp>
        <p:nvSpPr>
          <p:cNvPr id="20" name="Naslov 1"/>
          <p:cNvSpPr txBox="1">
            <a:spLocks/>
          </p:cNvSpPr>
          <p:nvPr/>
        </p:nvSpPr>
        <p:spPr>
          <a:xfrm>
            <a:off x="1914525" y="3039299"/>
            <a:ext cx="7542395" cy="106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lt1"/>
                </a:solidFill>
                <a:effectLst/>
                <a:uLnTx/>
                <a:uFillTx/>
                <a:latin typeface="+mn-lt"/>
                <a:ea typeface="+mn-ea"/>
                <a:cs typeface="+mn-cs"/>
              </a:rPr>
              <a:t/>
            </a:r>
            <a:br>
              <a:rPr kumimoji="0" lang="sl-SI" sz="4400" b="0" i="0" u="none" strike="noStrike" kern="1200" cap="none" spc="0" normalizeH="0" baseline="0" noProof="0" dirty="0" smtClean="0">
                <a:ln>
                  <a:noFill/>
                </a:ln>
                <a:solidFill>
                  <a:schemeClr val="lt1"/>
                </a:solidFill>
                <a:effectLst/>
                <a:uLnTx/>
                <a:uFillTx/>
                <a:latin typeface="+mn-lt"/>
                <a:ea typeface="+mn-ea"/>
                <a:cs typeface="+mn-cs"/>
              </a:rPr>
            </a:br>
            <a:r>
              <a:rPr kumimoji="0" lang="sl-SI" sz="17600" b="0" i="0" u="none" strike="noStrike" kern="1200" cap="none" spc="0" normalizeH="0" baseline="0" noProof="0" dirty="0" smtClean="0">
                <a:ln>
                  <a:noFill/>
                </a:ln>
                <a:solidFill>
                  <a:schemeClr val="lt1"/>
                </a:solidFill>
                <a:effectLst/>
                <a:uLnTx/>
                <a:uFillTx/>
                <a:latin typeface="+mn-lt"/>
                <a:ea typeface="+mn-ea"/>
                <a:cs typeface="+mn-cs"/>
              </a:rPr>
              <a:t>To sta sadovnjak in vinograd. </a:t>
            </a:r>
            <a:r>
              <a:rPr kumimoji="0" lang="sl-SI" sz="4400" b="0" i="0" u="none" strike="noStrike" kern="1200" cap="none" spc="0" normalizeH="0" baseline="0" noProof="0" dirty="0" smtClean="0">
                <a:ln>
                  <a:noFill/>
                </a:ln>
                <a:solidFill>
                  <a:schemeClr val="lt1"/>
                </a:solidFill>
                <a:effectLst/>
                <a:uLnTx/>
                <a:uFillTx/>
                <a:latin typeface="+mn-lt"/>
                <a:ea typeface="+mn-ea"/>
                <a:cs typeface="+mn-cs"/>
              </a:rPr>
              <a:t/>
            </a:r>
            <a:br>
              <a:rPr kumimoji="0" lang="sl-SI" sz="4400" b="0" i="0" u="none" strike="noStrike" kern="1200" cap="none" spc="0" normalizeH="0" baseline="0" noProof="0" dirty="0" smtClean="0">
                <a:ln>
                  <a:noFill/>
                </a:ln>
                <a:solidFill>
                  <a:schemeClr val="lt1"/>
                </a:solidFill>
                <a:effectLst/>
                <a:uLnTx/>
                <a:uFillTx/>
                <a:latin typeface="+mn-lt"/>
                <a:ea typeface="+mn-ea"/>
                <a:cs typeface="+mn-cs"/>
              </a:rPr>
            </a:br>
            <a:r>
              <a:rPr kumimoji="0" lang="sl-SI" sz="2200" b="0" i="0" u="none" strike="noStrike" kern="1200" cap="none" spc="0" normalizeH="0" baseline="0" noProof="0" dirty="0" smtClean="0">
                <a:ln>
                  <a:noFill/>
                </a:ln>
                <a:solidFill>
                  <a:schemeClr val="lt1"/>
                </a:solidFill>
                <a:effectLst/>
                <a:uLnTx/>
                <a:uFillTx/>
                <a:latin typeface="+mn-lt"/>
                <a:ea typeface="+mn-ea"/>
                <a:cs typeface="+mn-cs"/>
              </a:rPr>
              <a:t/>
            </a:r>
            <a:br>
              <a:rPr kumimoji="0" lang="sl-SI" sz="2200" b="0" i="0" u="none" strike="noStrike" kern="1200" cap="none" spc="0" normalizeH="0" baseline="0" noProof="0" dirty="0" smtClean="0">
                <a:ln>
                  <a:noFill/>
                </a:ln>
                <a:solidFill>
                  <a:schemeClr val="lt1"/>
                </a:solidFill>
                <a:effectLst/>
                <a:uLnTx/>
                <a:uFillTx/>
                <a:latin typeface="+mn-lt"/>
                <a:ea typeface="+mn-ea"/>
                <a:cs typeface="+mn-cs"/>
              </a:rPr>
            </a:br>
            <a:r>
              <a:rPr kumimoji="0" lang="sl-SI" sz="2200" b="0" i="0" u="none" strike="noStrike" kern="1200" cap="none" spc="0" normalizeH="0" baseline="0" noProof="0" dirty="0" smtClean="0">
                <a:ln>
                  <a:noFill/>
                </a:ln>
                <a:solidFill>
                  <a:schemeClr val="lt1"/>
                </a:solidFill>
                <a:effectLst/>
                <a:uLnTx/>
                <a:uFillTx/>
                <a:latin typeface="+mn-lt"/>
                <a:ea typeface="+mn-ea"/>
                <a:cs typeface="+mn-cs"/>
              </a:rPr>
              <a:t/>
            </a:r>
            <a:br>
              <a:rPr kumimoji="0" lang="sl-SI" sz="2200" b="0" i="0" u="none" strike="noStrike" kern="1200" cap="none" spc="0" normalizeH="0" baseline="0" noProof="0" dirty="0" smtClean="0">
                <a:ln>
                  <a:noFill/>
                </a:ln>
                <a:solidFill>
                  <a:schemeClr val="lt1"/>
                </a:solidFill>
                <a:effectLst/>
                <a:uLnTx/>
                <a:uFillTx/>
                <a:latin typeface="+mn-lt"/>
                <a:ea typeface="+mn-ea"/>
                <a:cs typeface="+mn-cs"/>
              </a:rPr>
            </a:br>
            <a:r>
              <a:rPr kumimoji="0" lang="sl-SI" sz="2000" b="0" i="0" u="none" strike="noStrike" kern="1200" cap="none" spc="0" normalizeH="0" baseline="0" noProof="0" dirty="0" smtClean="0">
                <a:ln>
                  <a:noFill/>
                </a:ln>
                <a:solidFill>
                  <a:schemeClr val="lt1"/>
                </a:solidFill>
                <a:effectLst/>
                <a:uLnTx/>
                <a:uFillTx/>
                <a:latin typeface="+mn-lt"/>
                <a:ea typeface="+mn-ea"/>
                <a:cs typeface="+mn-cs"/>
              </a:rPr>
              <a:t>. </a:t>
            </a:r>
            <a:endParaRPr kumimoji="0" lang="sl-SI" sz="4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011635866"/>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oljeZBesedilom 7"/>
          <p:cNvSpPr txBox="1"/>
          <p:nvPr/>
        </p:nvSpPr>
        <p:spPr>
          <a:xfrm>
            <a:off x="519317" y="2119117"/>
            <a:ext cx="177654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a:t>
            </a:r>
            <a:r>
              <a:rPr kumimoji="0" lang="sl-SI" sz="1800" b="0" i="0" u="none" strike="noStrike" kern="1200" cap="none" spc="0" normalizeH="0" baseline="0" noProof="0" dirty="0">
                <a:ln>
                  <a:noFill/>
                </a:ln>
                <a:solidFill>
                  <a:srgbClr val="000000"/>
                </a:solidFill>
                <a:effectLst/>
                <a:uLnTx/>
                <a:uFillTx/>
                <a:latin typeface="Corbel"/>
                <a:ea typeface="+mn-ea"/>
                <a:cs typeface="+mn-cs"/>
              </a:rPr>
              <a:t>č</a:t>
            </a: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ebela</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9" name="PoljeZBesedilom 8"/>
          <p:cNvSpPr txBox="1"/>
          <p:nvPr/>
        </p:nvSpPr>
        <p:spPr>
          <a:xfrm>
            <a:off x="3100478" y="1666469"/>
            <a:ext cx="219128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Corbel"/>
                <a:ea typeface="+mn-ea"/>
                <a:cs typeface="+mn-cs"/>
              </a:rPr>
              <a:t> </a:t>
            </a: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osa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1" name="PoljeZBesedilom 10"/>
          <p:cNvSpPr txBox="1"/>
          <p:nvPr/>
        </p:nvSpPr>
        <p:spPr>
          <a:xfrm>
            <a:off x="6228761" y="1868991"/>
            <a:ext cx="15806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pajek</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6" name="PoljeZBesedilom 15"/>
          <p:cNvSpPr txBox="1"/>
          <p:nvPr/>
        </p:nvSpPr>
        <p:spPr>
          <a:xfrm>
            <a:off x="9217840" y="2163973"/>
            <a:ext cx="159366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škorec</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pic>
        <p:nvPicPr>
          <p:cNvPr id="10" name="Označba mesta vsebine 9"/>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021340" y="403979"/>
            <a:ext cx="2279945" cy="1523003"/>
          </a:xfrm>
          <a:prstGeom prst="rect">
            <a:avLst/>
          </a:prstGeom>
          <a:ln>
            <a:noFill/>
          </a:ln>
          <a:effectLst>
            <a:outerShdw blurRad="190500" algn="tl" rotWithShape="0">
              <a:srgbClr val="000000">
                <a:alpha val="70000"/>
              </a:srgbClr>
            </a:outerShdw>
          </a:effectLst>
        </p:spPr>
      </p:pic>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120" y="382443"/>
            <a:ext cx="2116076" cy="1583750"/>
          </a:xfrm>
          <a:prstGeom prst="rect">
            <a:avLst/>
          </a:prstGeom>
          <a:ln>
            <a:noFill/>
          </a:ln>
          <a:effectLst>
            <a:outerShdw blurRad="190500" algn="tl" rotWithShape="0">
              <a:srgbClr val="000000">
                <a:alpha val="70000"/>
              </a:srgbClr>
            </a:outerShdw>
          </a:effectLst>
        </p:spPr>
      </p:pic>
      <p:pic>
        <p:nvPicPr>
          <p:cNvPr id="13" name="Slika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05410" y="422262"/>
            <a:ext cx="2157423" cy="1432664"/>
          </a:xfrm>
          <a:prstGeom prst="rect">
            <a:avLst/>
          </a:prstGeom>
          <a:ln>
            <a:noFill/>
          </a:ln>
          <a:effectLst>
            <a:outerShdw blurRad="190500" algn="tl" rotWithShape="0">
              <a:srgbClr val="000000">
                <a:alpha val="70000"/>
              </a:srgbClr>
            </a:outerShdw>
          </a:effectLst>
        </p:spPr>
      </p:pic>
      <p:pic>
        <p:nvPicPr>
          <p:cNvPr id="14" name="Slika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6856" y="354591"/>
            <a:ext cx="1838845" cy="1838845"/>
          </a:xfrm>
          <a:prstGeom prst="rect">
            <a:avLst/>
          </a:prstGeom>
          <a:ln>
            <a:noFill/>
          </a:ln>
          <a:effectLst>
            <a:outerShdw blurRad="190500" algn="tl" rotWithShape="0">
              <a:srgbClr val="000000">
                <a:alpha val="70000"/>
              </a:srgbClr>
            </a:outerShdw>
          </a:effectLst>
        </p:spPr>
      </p:pic>
      <p:pic>
        <p:nvPicPr>
          <p:cNvPr id="3" name="Slika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5895" y="4550309"/>
            <a:ext cx="2154126" cy="1615594"/>
          </a:xfrm>
          <a:prstGeom prst="rect">
            <a:avLst/>
          </a:prstGeom>
          <a:ln>
            <a:noFill/>
          </a:ln>
          <a:effectLst>
            <a:outerShdw blurRad="190500" algn="tl" rotWithShape="0">
              <a:srgbClr val="000000">
                <a:alpha val="70000"/>
              </a:srgbClr>
            </a:outerShdw>
          </a:effectLst>
        </p:spPr>
      </p:pic>
      <p:pic>
        <p:nvPicPr>
          <p:cNvPr id="1026" name="Picture 2" descr="Kako rastejo breskev in dobijo obilno žetev"/>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49798" y="4589114"/>
            <a:ext cx="2295498" cy="153798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ruška Lada - značilnost in opis sorte"/>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16745" y="4575656"/>
            <a:ext cx="2195739" cy="159024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Domača brajda - siol.net"/>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090771" y="4692006"/>
            <a:ext cx="2196045" cy="146593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PoljeZBesedilom 3"/>
          <p:cNvSpPr txBox="1"/>
          <p:nvPr/>
        </p:nvSpPr>
        <p:spPr>
          <a:xfrm>
            <a:off x="1292130" y="6209996"/>
            <a:ext cx="1389287" cy="369332"/>
          </a:xfrm>
          <a:prstGeom prst="rect">
            <a:avLst/>
          </a:prstGeom>
          <a:noFill/>
        </p:spPr>
        <p:txBody>
          <a:bodyPr wrap="square" rtlCol="0">
            <a:spAutoFit/>
          </a:bodyPr>
          <a:lstStyle/>
          <a:p>
            <a:r>
              <a:rPr lang="sl-SI" dirty="0" smtClean="0"/>
              <a:t>jablana</a:t>
            </a:r>
            <a:endParaRPr lang="sl-SI" dirty="0"/>
          </a:p>
        </p:txBody>
      </p:sp>
      <p:sp>
        <p:nvSpPr>
          <p:cNvPr id="6" name="PoljeZBesedilom 5"/>
          <p:cNvSpPr txBox="1"/>
          <p:nvPr/>
        </p:nvSpPr>
        <p:spPr>
          <a:xfrm>
            <a:off x="4060674" y="6165903"/>
            <a:ext cx="1301789" cy="369332"/>
          </a:xfrm>
          <a:prstGeom prst="rect">
            <a:avLst/>
          </a:prstGeom>
          <a:noFill/>
        </p:spPr>
        <p:txBody>
          <a:bodyPr wrap="square" rtlCol="0">
            <a:spAutoFit/>
          </a:bodyPr>
          <a:lstStyle/>
          <a:p>
            <a:r>
              <a:rPr lang="sl-SI" dirty="0" smtClean="0"/>
              <a:t>breskev</a:t>
            </a:r>
            <a:endParaRPr lang="sl-SI" dirty="0"/>
          </a:p>
        </p:txBody>
      </p:sp>
      <p:sp>
        <p:nvSpPr>
          <p:cNvPr id="7" name="PoljeZBesedilom 6"/>
          <p:cNvSpPr txBox="1"/>
          <p:nvPr/>
        </p:nvSpPr>
        <p:spPr>
          <a:xfrm>
            <a:off x="6770885" y="6209996"/>
            <a:ext cx="1426971" cy="369332"/>
          </a:xfrm>
          <a:prstGeom prst="rect">
            <a:avLst/>
          </a:prstGeom>
          <a:noFill/>
        </p:spPr>
        <p:txBody>
          <a:bodyPr wrap="square" rtlCol="0">
            <a:spAutoFit/>
          </a:bodyPr>
          <a:lstStyle/>
          <a:p>
            <a:r>
              <a:rPr lang="sl-SI" dirty="0" smtClean="0"/>
              <a:t>hruška</a:t>
            </a:r>
            <a:endParaRPr lang="sl-SI" dirty="0"/>
          </a:p>
        </p:txBody>
      </p:sp>
      <p:sp>
        <p:nvSpPr>
          <p:cNvPr id="12" name="PoljeZBesedilom 11"/>
          <p:cNvSpPr txBox="1"/>
          <p:nvPr/>
        </p:nvSpPr>
        <p:spPr>
          <a:xfrm>
            <a:off x="9820906" y="6155923"/>
            <a:ext cx="1205230" cy="369332"/>
          </a:xfrm>
          <a:prstGeom prst="rect">
            <a:avLst/>
          </a:prstGeom>
          <a:noFill/>
        </p:spPr>
        <p:txBody>
          <a:bodyPr wrap="square" rtlCol="0">
            <a:spAutoFit/>
          </a:bodyPr>
          <a:lstStyle/>
          <a:p>
            <a:r>
              <a:rPr lang="sl-SI" dirty="0" smtClean="0"/>
              <a:t>trta</a:t>
            </a:r>
            <a:endParaRPr lang="sl-SI" dirty="0"/>
          </a:p>
        </p:txBody>
      </p:sp>
      <p:sp>
        <p:nvSpPr>
          <p:cNvPr id="20" name="Naslov 1"/>
          <p:cNvSpPr txBox="1">
            <a:spLocks/>
          </p:cNvSpPr>
          <p:nvPr/>
        </p:nvSpPr>
        <p:spPr>
          <a:xfrm>
            <a:off x="1914525" y="3039299"/>
            <a:ext cx="7542395" cy="1062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25000" lnSpcReduction="20000"/>
          </a:body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sl-SI" sz="4400" b="0" i="0" u="none" strike="noStrike" kern="1200" cap="none" spc="0" normalizeH="0" baseline="0" noProof="0" dirty="0" smtClean="0">
                <a:ln>
                  <a:noFill/>
                </a:ln>
                <a:solidFill>
                  <a:schemeClr val="lt1"/>
                </a:solidFill>
                <a:effectLst/>
                <a:uLnTx/>
                <a:uFillTx/>
                <a:latin typeface="+mn-lt"/>
                <a:ea typeface="+mn-ea"/>
                <a:cs typeface="+mn-cs"/>
              </a:rPr>
              <a:t/>
            </a:r>
            <a:br>
              <a:rPr kumimoji="0" lang="sl-SI" sz="4400" b="0" i="0" u="none" strike="noStrike" kern="1200" cap="none" spc="0" normalizeH="0" baseline="0" noProof="0" dirty="0" smtClean="0">
                <a:ln>
                  <a:noFill/>
                </a:ln>
                <a:solidFill>
                  <a:schemeClr val="lt1"/>
                </a:solidFill>
                <a:effectLst/>
                <a:uLnTx/>
                <a:uFillTx/>
                <a:latin typeface="+mn-lt"/>
                <a:ea typeface="+mn-ea"/>
                <a:cs typeface="+mn-cs"/>
              </a:rPr>
            </a:br>
            <a:r>
              <a:rPr kumimoji="0" lang="sl-SI" sz="17600" b="0" i="0" u="none" strike="noStrike" kern="1200" cap="none" spc="0" normalizeH="0" baseline="0" noProof="0" dirty="0" smtClean="0">
                <a:ln>
                  <a:noFill/>
                </a:ln>
                <a:solidFill>
                  <a:schemeClr val="lt1"/>
                </a:solidFill>
                <a:effectLst/>
                <a:uLnTx/>
                <a:uFillTx/>
                <a:latin typeface="+mn-lt"/>
                <a:ea typeface="+mn-ea"/>
                <a:cs typeface="+mn-cs"/>
              </a:rPr>
              <a:t>To sta sadovnjak in vinograd. </a:t>
            </a:r>
            <a:r>
              <a:rPr kumimoji="0" lang="sl-SI" sz="4400" b="0" i="0" u="none" strike="noStrike" kern="1200" cap="none" spc="0" normalizeH="0" baseline="0" noProof="0" dirty="0" smtClean="0">
                <a:ln>
                  <a:noFill/>
                </a:ln>
                <a:solidFill>
                  <a:schemeClr val="lt1"/>
                </a:solidFill>
                <a:effectLst/>
                <a:uLnTx/>
                <a:uFillTx/>
                <a:latin typeface="+mn-lt"/>
                <a:ea typeface="+mn-ea"/>
                <a:cs typeface="+mn-cs"/>
              </a:rPr>
              <a:t/>
            </a:r>
            <a:br>
              <a:rPr kumimoji="0" lang="sl-SI" sz="4400" b="0" i="0" u="none" strike="noStrike" kern="1200" cap="none" spc="0" normalizeH="0" baseline="0" noProof="0" dirty="0" smtClean="0">
                <a:ln>
                  <a:noFill/>
                </a:ln>
                <a:solidFill>
                  <a:schemeClr val="lt1"/>
                </a:solidFill>
                <a:effectLst/>
                <a:uLnTx/>
                <a:uFillTx/>
                <a:latin typeface="+mn-lt"/>
                <a:ea typeface="+mn-ea"/>
                <a:cs typeface="+mn-cs"/>
              </a:rPr>
            </a:br>
            <a:r>
              <a:rPr kumimoji="0" lang="sl-SI" sz="2200" b="0" i="0" u="none" strike="noStrike" kern="1200" cap="none" spc="0" normalizeH="0" baseline="0" noProof="0" dirty="0" smtClean="0">
                <a:ln>
                  <a:noFill/>
                </a:ln>
                <a:solidFill>
                  <a:schemeClr val="lt1"/>
                </a:solidFill>
                <a:effectLst/>
                <a:uLnTx/>
                <a:uFillTx/>
                <a:latin typeface="+mn-lt"/>
                <a:ea typeface="+mn-ea"/>
                <a:cs typeface="+mn-cs"/>
              </a:rPr>
              <a:t/>
            </a:r>
            <a:br>
              <a:rPr kumimoji="0" lang="sl-SI" sz="2200" b="0" i="0" u="none" strike="noStrike" kern="1200" cap="none" spc="0" normalizeH="0" baseline="0" noProof="0" dirty="0" smtClean="0">
                <a:ln>
                  <a:noFill/>
                </a:ln>
                <a:solidFill>
                  <a:schemeClr val="lt1"/>
                </a:solidFill>
                <a:effectLst/>
                <a:uLnTx/>
                <a:uFillTx/>
                <a:latin typeface="+mn-lt"/>
                <a:ea typeface="+mn-ea"/>
                <a:cs typeface="+mn-cs"/>
              </a:rPr>
            </a:br>
            <a:r>
              <a:rPr kumimoji="0" lang="sl-SI" sz="2200" b="0" i="0" u="none" strike="noStrike" kern="1200" cap="none" spc="0" normalizeH="0" baseline="0" noProof="0" dirty="0" smtClean="0">
                <a:ln>
                  <a:noFill/>
                </a:ln>
                <a:solidFill>
                  <a:schemeClr val="lt1"/>
                </a:solidFill>
                <a:effectLst/>
                <a:uLnTx/>
                <a:uFillTx/>
                <a:latin typeface="+mn-lt"/>
                <a:ea typeface="+mn-ea"/>
                <a:cs typeface="+mn-cs"/>
              </a:rPr>
              <a:t/>
            </a:r>
            <a:br>
              <a:rPr kumimoji="0" lang="sl-SI" sz="2200" b="0" i="0" u="none" strike="noStrike" kern="1200" cap="none" spc="0" normalizeH="0" baseline="0" noProof="0" dirty="0" smtClean="0">
                <a:ln>
                  <a:noFill/>
                </a:ln>
                <a:solidFill>
                  <a:schemeClr val="lt1"/>
                </a:solidFill>
                <a:effectLst/>
                <a:uLnTx/>
                <a:uFillTx/>
                <a:latin typeface="+mn-lt"/>
                <a:ea typeface="+mn-ea"/>
                <a:cs typeface="+mn-cs"/>
              </a:rPr>
            </a:br>
            <a:r>
              <a:rPr kumimoji="0" lang="sl-SI" sz="2000" b="0" i="0" u="none" strike="noStrike" kern="1200" cap="none" spc="0" normalizeH="0" baseline="0" noProof="0" dirty="0" smtClean="0">
                <a:ln>
                  <a:noFill/>
                </a:ln>
                <a:solidFill>
                  <a:schemeClr val="lt1"/>
                </a:solidFill>
                <a:effectLst/>
                <a:uLnTx/>
                <a:uFillTx/>
                <a:latin typeface="+mn-lt"/>
                <a:ea typeface="+mn-ea"/>
                <a:cs typeface="+mn-cs"/>
              </a:rPr>
              <a:t>. </a:t>
            </a:r>
            <a:endParaRPr kumimoji="0" lang="sl-SI" sz="4400" b="0" i="0" u="none" strike="noStrike" kern="1200" cap="none" spc="0" normalizeH="0" baseline="0" noProof="0" dirty="0">
              <a:ln>
                <a:noFill/>
              </a:ln>
              <a:solidFill>
                <a:schemeClr val="lt1"/>
              </a:solidFill>
              <a:effectLst/>
              <a:uLnTx/>
              <a:uFillTx/>
              <a:latin typeface="+mn-lt"/>
              <a:ea typeface="+mn-ea"/>
              <a:cs typeface="+mn-cs"/>
            </a:endParaRPr>
          </a:p>
        </p:txBody>
      </p:sp>
    </p:spTree>
    <p:extLst>
      <p:ext uri="{BB962C8B-B14F-4D97-AF65-F5344CB8AC3E}">
        <p14:creationId xmlns:p14="http://schemas.microsoft.com/office/powerpoint/2010/main" val="1011635866"/>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4024" y="4505353"/>
            <a:ext cx="2265317" cy="1590647"/>
          </a:xfrm>
          <a:prstGeom prst="rect">
            <a:avLst/>
          </a:prstGeom>
        </p:spPr>
      </p:pic>
      <p:sp>
        <p:nvSpPr>
          <p:cNvPr id="2" name="Naslov 1"/>
          <p:cNvSpPr>
            <a:spLocks noGrp="1"/>
          </p:cNvSpPr>
          <p:nvPr>
            <p:ph type="title"/>
          </p:nvPr>
        </p:nvSpPr>
        <p:spPr>
          <a:xfrm>
            <a:off x="3790950" y="343412"/>
            <a:ext cx="4943475" cy="1074422"/>
          </a:xfrm>
        </p:spPr>
        <p:txBody>
          <a:bodyPr>
            <a:noAutofit/>
          </a:bodyPr>
          <a:lstStyle/>
          <a:p>
            <a:pPr algn="ctr"/>
            <a:r>
              <a:rPr lang="sl-SI" sz="5400" b="1" dirty="0" smtClean="0">
                <a:solidFill>
                  <a:srgbClr val="FF0000"/>
                </a:solidFill>
              </a:rPr>
              <a:t>P O N O V I M O</a:t>
            </a:r>
            <a:endParaRPr lang="sl-SI" sz="5400" b="1" dirty="0"/>
          </a:p>
        </p:txBody>
      </p:sp>
      <p:pic>
        <p:nvPicPr>
          <p:cNvPr id="5" name="Slika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6742" y="3291720"/>
            <a:ext cx="2103120" cy="1398657"/>
          </a:xfrm>
          <a:prstGeom prst="rect">
            <a:avLst/>
          </a:prstGeom>
        </p:spPr>
      </p:pic>
      <p:sp>
        <p:nvSpPr>
          <p:cNvPr id="6" name="PoljeZBesedilom 5"/>
          <p:cNvSpPr txBox="1"/>
          <p:nvPr/>
        </p:nvSpPr>
        <p:spPr>
          <a:xfrm>
            <a:off x="535576" y="1560467"/>
            <a:ext cx="529045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l-SI" dirty="0" smtClean="0">
                <a:solidFill>
                  <a:schemeClr val="tx1"/>
                </a:solidFill>
              </a:rPr>
              <a:t>Okolje, ki ga je ustvarila narava, človekov vpliv nanj pa je zelo majhen,  imenujemo </a:t>
            </a:r>
          </a:p>
          <a:p>
            <a:r>
              <a:rPr lang="sl-SI" b="1" dirty="0" smtClean="0">
                <a:solidFill>
                  <a:srgbClr val="FF0000"/>
                </a:solidFill>
              </a:rPr>
              <a:t>                NARAVNO  ŽIVLJENJSKO  OKOLJE</a:t>
            </a:r>
            <a:endParaRPr lang="sl-SI" b="1" dirty="0">
              <a:solidFill>
                <a:srgbClr val="FF0000"/>
              </a:solidFill>
            </a:endParaRPr>
          </a:p>
        </p:txBody>
      </p:sp>
      <p:sp>
        <p:nvSpPr>
          <p:cNvPr id="8" name="PoljeZBesedilom 7"/>
          <p:cNvSpPr txBox="1"/>
          <p:nvPr/>
        </p:nvSpPr>
        <p:spPr>
          <a:xfrm>
            <a:off x="6322423" y="1541417"/>
            <a:ext cx="530087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l-SI" dirty="0" smtClean="0">
                <a:solidFill>
                  <a:schemeClr val="tx1"/>
                </a:solidFill>
              </a:rPr>
              <a:t>Okolje, v katerega je človek zelo posegel,  imenujemo</a:t>
            </a:r>
          </a:p>
          <a:p>
            <a:r>
              <a:rPr lang="sl-SI" dirty="0">
                <a:solidFill>
                  <a:schemeClr val="tx1"/>
                </a:solidFill>
              </a:rPr>
              <a:t> </a:t>
            </a:r>
            <a:r>
              <a:rPr lang="sl-SI" dirty="0" smtClean="0">
                <a:solidFill>
                  <a:schemeClr val="tx1"/>
                </a:solidFill>
              </a:rPr>
              <a:t>    </a:t>
            </a:r>
          </a:p>
          <a:p>
            <a:r>
              <a:rPr lang="sl-SI" dirty="0" smtClean="0">
                <a:solidFill>
                  <a:schemeClr val="tx1"/>
                </a:solidFill>
              </a:rPr>
              <a:t>               </a:t>
            </a:r>
            <a:r>
              <a:rPr lang="sl-SI" b="1" dirty="0" smtClean="0">
                <a:solidFill>
                  <a:srgbClr val="FF0000"/>
                </a:solidFill>
              </a:rPr>
              <a:t>GRAJENO  ŽIVLJENJSKO  OKOLJE.</a:t>
            </a:r>
            <a:endParaRPr lang="sl-SI" dirty="0"/>
          </a:p>
        </p:txBody>
      </p:sp>
      <p:pic>
        <p:nvPicPr>
          <p:cNvPr id="9" name="Slika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1330" y="3162651"/>
            <a:ext cx="2141529" cy="1427337"/>
          </a:xfrm>
          <a:prstGeom prst="rect">
            <a:avLst/>
          </a:prstGeom>
        </p:spPr>
      </p:pic>
      <p:pic>
        <p:nvPicPr>
          <p:cNvPr id="10" name="Slika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19089" y="2899426"/>
            <a:ext cx="2202516" cy="1285793"/>
          </a:xfrm>
          <a:prstGeom prst="rect">
            <a:avLst/>
          </a:prstGeom>
        </p:spPr>
      </p:pic>
      <p:pic>
        <p:nvPicPr>
          <p:cNvPr id="11" name="Slika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315152" y="4425496"/>
            <a:ext cx="2227339" cy="1670504"/>
          </a:xfrm>
          <a:prstGeom prst="rect">
            <a:avLst/>
          </a:prstGeom>
        </p:spPr>
      </p:pic>
      <p:pic>
        <p:nvPicPr>
          <p:cNvPr id="12" name="Slika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51517" y="4906252"/>
            <a:ext cx="2189588" cy="1640077"/>
          </a:xfrm>
          <a:prstGeom prst="rect">
            <a:avLst/>
          </a:prstGeom>
        </p:spPr>
      </p:pic>
      <p:pic>
        <p:nvPicPr>
          <p:cNvPr id="13" name="Slika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9207" y="2797850"/>
            <a:ext cx="2142766" cy="1439671"/>
          </a:xfrm>
          <a:prstGeom prst="rect">
            <a:avLst/>
          </a:prstGeom>
        </p:spPr>
      </p:pic>
      <p:pic>
        <p:nvPicPr>
          <p:cNvPr id="14" name="Slika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012766" y="5023480"/>
            <a:ext cx="2108435" cy="1405623"/>
          </a:xfrm>
          <a:prstGeom prst="rect">
            <a:avLst/>
          </a:prstGeom>
        </p:spPr>
      </p:pic>
    </p:spTree>
    <p:extLst>
      <p:ext uri="{BB962C8B-B14F-4D97-AF65-F5344CB8AC3E}">
        <p14:creationId xmlns:p14="http://schemas.microsoft.com/office/powerpoint/2010/main" val="4140043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       </a:t>
            </a:r>
            <a:r>
              <a:rPr lang="sl-SI" b="1" dirty="0" smtClean="0"/>
              <a:t>GRAJENA ŽIVLJENJSKA OKOLJA</a:t>
            </a:r>
            <a:endParaRPr lang="sl-SI" b="1" dirty="0"/>
          </a:p>
        </p:txBody>
      </p:sp>
      <p:sp>
        <p:nvSpPr>
          <p:cNvPr id="5" name="PoljeZBesedilom 4"/>
          <p:cNvSpPr txBox="1"/>
          <p:nvPr/>
        </p:nvSpPr>
        <p:spPr>
          <a:xfrm>
            <a:off x="2124634" y="2326341"/>
            <a:ext cx="7960659" cy="2482667"/>
          </a:xfrm>
          <a:prstGeom prst="rect">
            <a:avLst/>
          </a:prstGeom>
          <a:solidFill>
            <a:schemeClr val="accent1">
              <a:alpha val="60000"/>
            </a:schemeClr>
          </a:solidFill>
        </p:spPr>
        <p:txBody>
          <a:bodyPr wrap="square" rtlCol="0">
            <a:spAutoFit/>
          </a:bodyPr>
          <a:lstStyle/>
          <a:p>
            <a:pPr>
              <a:lnSpc>
                <a:spcPct val="150000"/>
              </a:lnSpc>
            </a:pPr>
            <a:r>
              <a:rPr lang="sl-SI" sz="3600" dirty="0" smtClean="0">
                <a:latin typeface="Arial" panose="020B0604020202020204" pitchFamily="34" charset="0"/>
                <a:cs typeface="Arial" panose="020B0604020202020204" pitchFamily="34" charset="0"/>
              </a:rPr>
              <a:t>Grajena okolja smo ustvarili ljudje za bivanje, pridelavo hrane ali preživljanje prostega časa.</a:t>
            </a:r>
            <a:endParaRPr lang="sl-SI"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9054178"/>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18473" y="589052"/>
            <a:ext cx="9019903" cy="1356360"/>
          </a:xfrm>
          <a:solidFill>
            <a:schemeClr val="accent1">
              <a:lumMod val="60000"/>
              <a:lumOff val="40000"/>
            </a:schemeClr>
          </a:solidFill>
        </p:spPr>
        <p:txBody>
          <a:bodyPr>
            <a:normAutofit/>
          </a:bodyPr>
          <a:lstStyle/>
          <a:p>
            <a:pPr algn="ctr"/>
            <a:r>
              <a:rPr lang="sl-SI" sz="3600" dirty="0" smtClean="0"/>
              <a:t>Danes boš spoznal  nekaj </a:t>
            </a:r>
            <a:br>
              <a:rPr lang="sl-SI" sz="3600" dirty="0" smtClean="0"/>
            </a:br>
            <a:r>
              <a:rPr lang="sl-SI" sz="3600" dirty="0" smtClean="0"/>
              <a:t> </a:t>
            </a:r>
            <a:r>
              <a:rPr lang="sl-SI" sz="3600" b="1" dirty="0" smtClean="0">
                <a:solidFill>
                  <a:srgbClr val="FF0000"/>
                </a:solidFill>
              </a:rPr>
              <a:t>GRAJENIH  ŽIVLJENJSKIH  OKOLIJ</a:t>
            </a:r>
            <a:r>
              <a:rPr lang="sl-SI" sz="3600" dirty="0" smtClean="0">
                <a:solidFill>
                  <a:srgbClr val="FF0000"/>
                </a:solidFill>
              </a:rPr>
              <a:t>.</a:t>
            </a:r>
            <a:endParaRPr lang="sl-SI" sz="3600" dirty="0">
              <a:solidFill>
                <a:srgbClr val="FF0000"/>
              </a:solidFill>
            </a:endParaRPr>
          </a:p>
        </p:txBody>
      </p:sp>
      <p:sp>
        <p:nvSpPr>
          <p:cNvPr id="3" name="Označba mesta vsebine 2"/>
          <p:cNvSpPr>
            <a:spLocks noGrp="1"/>
          </p:cNvSpPr>
          <p:nvPr>
            <p:ph idx="1"/>
          </p:nvPr>
        </p:nvSpPr>
        <p:spPr>
          <a:xfrm>
            <a:off x="1143000" y="2437544"/>
            <a:ext cx="9872871" cy="2449286"/>
          </a:xfrm>
          <a:solidFill>
            <a:schemeClr val="accent1">
              <a:lumMod val="20000"/>
              <a:lumOff val="80000"/>
            </a:schemeClr>
          </a:solidFill>
          <a:effectLst/>
        </p:spPr>
        <p:style>
          <a:lnRef idx="2">
            <a:schemeClr val="accent1"/>
          </a:lnRef>
          <a:fillRef idx="1">
            <a:schemeClr val="lt1"/>
          </a:fillRef>
          <a:effectRef idx="0">
            <a:schemeClr val="accent1"/>
          </a:effectRef>
          <a:fontRef idx="minor">
            <a:schemeClr val="dk1"/>
          </a:fontRef>
        </p:style>
        <p:txBody>
          <a:bodyPr/>
          <a:lstStyle/>
          <a:p>
            <a:pPr>
              <a:lnSpc>
                <a:spcPct val="150000"/>
              </a:lnSpc>
            </a:pPr>
            <a:r>
              <a:rPr lang="sl-SI" b="1" dirty="0" smtClean="0">
                <a:solidFill>
                  <a:schemeClr val="tx1"/>
                </a:solidFill>
              </a:rPr>
              <a:t>NAVODILO: </a:t>
            </a:r>
            <a:r>
              <a:rPr lang="sl-SI" dirty="0" smtClean="0">
                <a:solidFill>
                  <a:schemeClr val="tx1"/>
                </a:solidFill>
              </a:rPr>
              <a:t>ko boš nadaljeval z delom, boš najprej videl fotografije življenjskega okolja. Poskušaj sam ugotoviti, kako se imenujejo.  Spet boš spoznal tudi nekaj živali in rastlin, ki so najznačilnejše za to okolje.</a:t>
            </a:r>
            <a:endParaRPr lang="sl-SI" dirty="0">
              <a:solidFill>
                <a:schemeClr val="tx1"/>
              </a:solidFill>
            </a:endParaRPr>
          </a:p>
        </p:txBody>
      </p:sp>
    </p:spTree>
    <p:extLst>
      <p:ext uri="{BB962C8B-B14F-4D97-AF65-F5344CB8AC3E}">
        <p14:creationId xmlns:p14="http://schemas.microsoft.com/office/powerpoint/2010/main" val="2913959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40950" y="599325"/>
            <a:ext cx="9875520" cy="1356360"/>
          </a:xfrm>
        </p:spPr>
        <p:txBody>
          <a:bodyPr/>
          <a:lstStyle/>
          <a:p>
            <a:r>
              <a:rPr lang="sl-SI" dirty="0" smtClean="0"/>
              <a:t>KATERO  ŽIVLJENJSKO  OKOLJE  JE  TO?</a:t>
            </a:r>
            <a:br>
              <a:rPr lang="sl-SI" dirty="0" smtClean="0"/>
            </a:br>
            <a:endParaRPr lang="sl-SI" dirty="0"/>
          </a:p>
        </p:txBody>
      </p:sp>
      <p:pic>
        <p:nvPicPr>
          <p:cNvPr id="5" name="Označba mesta vsebine 4"/>
          <p:cNvPicPr>
            <a:picLocks noGrp="1" noChangeAspect="1"/>
          </p:cNvPicPr>
          <p:nvPr>
            <p:ph idx="1"/>
          </p:nvPr>
        </p:nvPicPr>
        <p:blipFill>
          <a:blip r:embed="rId2" cstate="email"/>
          <a:stretch>
            <a:fillRect/>
          </a:stretch>
        </p:blipFill>
        <p:spPr>
          <a:xfrm>
            <a:off x="1701096" y="1672046"/>
            <a:ext cx="8370570" cy="4185285"/>
          </a:xfrm>
          <a:prstGeom prst="rect">
            <a:avLst/>
          </a:prstGeom>
        </p:spPr>
      </p:pic>
    </p:spTree>
    <p:extLst>
      <p:ext uri="{BB962C8B-B14F-4D97-AF65-F5344CB8AC3E}">
        <p14:creationId xmlns:p14="http://schemas.microsoft.com/office/powerpoint/2010/main" val="3490690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69652" y="2880068"/>
            <a:ext cx="4193297" cy="85344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polje. </a:t>
            </a:r>
            <a:endParaRPr lang="sl-SI" sz="2000" dirty="0"/>
          </a:p>
        </p:txBody>
      </p:sp>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19702" y="1793783"/>
            <a:ext cx="4164489" cy="2775648"/>
          </a:xfrm>
          <a:prstGeom prst="rect">
            <a:avLst/>
          </a:prstGeom>
        </p:spPr>
      </p:pic>
    </p:spTree>
    <p:extLst>
      <p:ext uri="{BB962C8B-B14F-4D97-AF65-F5344CB8AC3E}">
        <p14:creationId xmlns:p14="http://schemas.microsoft.com/office/powerpoint/2010/main" val="392508955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69652" y="2880068"/>
            <a:ext cx="4193297" cy="85344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polje. </a:t>
            </a:r>
            <a:endParaRPr lang="sl-SI" sz="2000" dirty="0"/>
          </a:p>
        </p:txBody>
      </p:sp>
      <p:sp>
        <p:nvSpPr>
          <p:cNvPr id="18" name="PoljeZBesedilom 17"/>
          <p:cNvSpPr txBox="1"/>
          <p:nvPr/>
        </p:nvSpPr>
        <p:spPr>
          <a:xfrm>
            <a:off x="786490" y="1866878"/>
            <a:ext cx="128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Corbel"/>
                <a:ea typeface="+mn-ea"/>
                <a:cs typeface="+mn-cs"/>
              </a:rPr>
              <a:t>p</a:t>
            </a: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oljska miš</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9" name="PoljeZBesedilom 18"/>
          <p:cNvSpPr txBox="1"/>
          <p:nvPr/>
        </p:nvSpPr>
        <p:spPr>
          <a:xfrm>
            <a:off x="3274548" y="1735962"/>
            <a:ext cx="1220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voluharica</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 name="PoljeZBesedilom 19"/>
          <p:cNvSpPr txBox="1"/>
          <p:nvPr/>
        </p:nvSpPr>
        <p:spPr>
          <a:xfrm>
            <a:off x="5953406" y="1699170"/>
            <a:ext cx="1188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Corbel"/>
                <a:ea typeface="+mn-ea"/>
                <a:cs typeface="+mn-cs"/>
              </a:rPr>
              <a:t> </a:t>
            </a: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srna</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1" name="PoljeZBesedilom 20"/>
          <p:cNvSpPr txBox="1"/>
          <p:nvPr/>
        </p:nvSpPr>
        <p:spPr>
          <a:xfrm>
            <a:off x="7582260" y="1619780"/>
            <a:ext cx="1580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poljski zajec</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3" name="PoljeZBesedilom 22"/>
          <p:cNvSpPr txBox="1"/>
          <p:nvPr/>
        </p:nvSpPr>
        <p:spPr>
          <a:xfrm>
            <a:off x="9669466" y="1551296"/>
            <a:ext cx="1776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Corbel"/>
                <a:ea typeface="+mn-ea"/>
                <a:cs typeface="+mn-cs"/>
              </a:rPr>
              <a:t>k</a:t>
            </a: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oloradski  hrošč</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pic>
        <p:nvPicPr>
          <p:cNvPr id="16" name="Slika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6860" y="2287454"/>
            <a:ext cx="2803914" cy="1868820"/>
          </a:xfrm>
          <a:prstGeom prst="rect">
            <a:avLst/>
          </a:prstGeom>
          <a:ln>
            <a:noFill/>
          </a:ln>
          <a:effectLst>
            <a:outerShdw blurRad="190500" algn="tl" rotWithShape="0">
              <a:srgbClr val="000000">
                <a:alpha val="70000"/>
              </a:srgbClr>
            </a:outerShdw>
          </a:effectLst>
        </p:spPr>
      </p:pic>
      <p:pic>
        <p:nvPicPr>
          <p:cNvPr id="6" name="Označba mesta vsebine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69928" y="304602"/>
            <a:ext cx="1981722" cy="1521706"/>
          </a:xfrm>
          <a:prstGeom prst="rect">
            <a:avLst/>
          </a:prstGeom>
          <a:ln>
            <a:noFill/>
          </a:ln>
          <a:effectLst>
            <a:outerShdw blurRad="190500" algn="tl" rotWithShape="0">
              <a:srgbClr val="000000">
                <a:alpha val="70000"/>
              </a:srgbClr>
            </a:outerShdw>
          </a:effectLst>
        </p:spPr>
      </p:pic>
      <p:pic>
        <p:nvPicPr>
          <p:cNvPr id="11" name="Slika 10"/>
          <p:cNvPicPr>
            <a:picLocks noChangeAspect="1"/>
          </p:cNvPicPr>
          <p:nvPr/>
        </p:nvPicPr>
        <p:blipFill>
          <a:blip r:embed="rId4" cstate="email"/>
          <a:stretch>
            <a:fillRect/>
          </a:stretch>
        </p:blipFill>
        <p:spPr>
          <a:xfrm>
            <a:off x="2894257" y="282740"/>
            <a:ext cx="2028942" cy="1521706"/>
          </a:xfrm>
          <a:prstGeom prst="rect">
            <a:avLst/>
          </a:prstGeom>
          <a:ln>
            <a:noFill/>
          </a:ln>
          <a:effectLst>
            <a:outerShdw blurRad="190500" algn="tl" rotWithShape="0">
              <a:srgbClr val="000000">
                <a:alpha val="70000"/>
              </a:srgbClr>
            </a:outerShdw>
          </a:effectLst>
        </p:spPr>
      </p:pic>
      <p:pic>
        <p:nvPicPr>
          <p:cNvPr id="13" name="Slika 12"/>
          <p:cNvPicPr>
            <a:picLocks noChangeAspect="1"/>
          </p:cNvPicPr>
          <p:nvPr/>
        </p:nvPicPr>
        <p:blipFill rotWithShape="1">
          <a:blip r:embed="rId5" cstate="email"/>
          <a:srcRect/>
          <a:stretch/>
        </p:blipFill>
        <p:spPr>
          <a:xfrm>
            <a:off x="5292954" y="320681"/>
            <a:ext cx="1849172" cy="1415281"/>
          </a:xfrm>
          <a:prstGeom prst="rect">
            <a:avLst/>
          </a:prstGeom>
          <a:ln>
            <a:noFill/>
          </a:ln>
          <a:effectLst>
            <a:outerShdw blurRad="190500" algn="tl" rotWithShape="0">
              <a:srgbClr val="000000">
                <a:alpha val="70000"/>
              </a:srgbClr>
            </a:outerShdw>
          </a:effectLst>
        </p:spPr>
      </p:pic>
      <p:pic>
        <p:nvPicPr>
          <p:cNvPr id="14" name="Slika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06377" y="341348"/>
            <a:ext cx="1663197" cy="1325310"/>
          </a:xfrm>
          <a:prstGeom prst="rect">
            <a:avLst/>
          </a:prstGeom>
          <a:ln>
            <a:noFill/>
          </a:ln>
          <a:effectLst>
            <a:outerShdw blurRad="190500" algn="tl" rotWithShape="0">
              <a:srgbClr val="000000">
                <a:alpha val="70000"/>
              </a:srgbClr>
            </a:outerShdw>
          </a:effectLst>
        </p:spPr>
      </p:pic>
      <p:pic>
        <p:nvPicPr>
          <p:cNvPr id="15" name="Slika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669466" y="341348"/>
            <a:ext cx="1776148" cy="1266903"/>
          </a:xfrm>
          <a:prstGeom prst="rect">
            <a:avLst/>
          </a:prstGeom>
        </p:spPr>
      </p:pic>
    </p:spTree>
    <p:extLst>
      <p:ext uri="{BB962C8B-B14F-4D97-AF65-F5344CB8AC3E}">
        <p14:creationId xmlns:p14="http://schemas.microsoft.com/office/powerpoint/2010/main" val="3156319662"/>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69652" y="2880068"/>
            <a:ext cx="4193297" cy="85344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polje. </a:t>
            </a:r>
            <a:endParaRPr lang="sl-SI" sz="2000" dirty="0"/>
          </a:p>
        </p:txBody>
      </p:sp>
      <p:sp>
        <p:nvSpPr>
          <p:cNvPr id="18" name="PoljeZBesedilom 17"/>
          <p:cNvSpPr txBox="1"/>
          <p:nvPr/>
        </p:nvSpPr>
        <p:spPr>
          <a:xfrm>
            <a:off x="786490" y="1866878"/>
            <a:ext cx="1280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Corbel"/>
                <a:ea typeface="+mn-ea"/>
                <a:cs typeface="+mn-cs"/>
              </a:rPr>
              <a:t>p</a:t>
            </a: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oljska miš</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19" name="PoljeZBesedilom 18"/>
          <p:cNvSpPr txBox="1"/>
          <p:nvPr/>
        </p:nvSpPr>
        <p:spPr>
          <a:xfrm>
            <a:off x="3274548" y="1735962"/>
            <a:ext cx="12204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voluharica</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0" name="PoljeZBesedilom 19"/>
          <p:cNvSpPr txBox="1"/>
          <p:nvPr/>
        </p:nvSpPr>
        <p:spPr>
          <a:xfrm>
            <a:off x="5953406" y="1699170"/>
            <a:ext cx="11887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Corbel"/>
                <a:ea typeface="+mn-ea"/>
                <a:cs typeface="+mn-cs"/>
              </a:rPr>
              <a:t> </a:t>
            </a: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srna</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1" name="PoljeZBesedilom 20"/>
          <p:cNvSpPr txBox="1"/>
          <p:nvPr/>
        </p:nvSpPr>
        <p:spPr>
          <a:xfrm>
            <a:off x="7582260" y="1619780"/>
            <a:ext cx="1580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    poljski zajec</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sp>
        <p:nvSpPr>
          <p:cNvPr id="23" name="PoljeZBesedilom 22"/>
          <p:cNvSpPr txBox="1"/>
          <p:nvPr/>
        </p:nvSpPr>
        <p:spPr>
          <a:xfrm>
            <a:off x="9669466" y="1551296"/>
            <a:ext cx="177614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000000"/>
                </a:solidFill>
                <a:effectLst/>
                <a:uLnTx/>
                <a:uFillTx/>
                <a:latin typeface="Corbel"/>
                <a:ea typeface="+mn-ea"/>
                <a:cs typeface="+mn-cs"/>
              </a:rPr>
              <a:t>k</a:t>
            </a:r>
            <a:r>
              <a:rPr kumimoji="0" lang="sl-SI" sz="1800" b="0" i="0" u="none" strike="noStrike" kern="1200" cap="none" spc="0" normalizeH="0" baseline="0" noProof="0" dirty="0" smtClean="0">
                <a:ln>
                  <a:noFill/>
                </a:ln>
                <a:solidFill>
                  <a:srgbClr val="000000"/>
                </a:solidFill>
                <a:effectLst/>
                <a:uLnTx/>
                <a:uFillTx/>
                <a:latin typeface="Corbel"/>
                <a:ea typeface="+mn-ea"/>
                <a:cs typeface="+mn-cs"/>
              </a:rPr>
              <a:t>oloradski  hrošč</a:t>
            </a:r>
            <a:endParaRPr kumimoji="0" lang="sl-SI" sz="1800" b="0" i="0" u="none" strike="noStrike" kern="1200" cap="none" spc="0" normalizeH="0" baseline="0" noProof="0" dirty="0">
              <a:ln>
                <a:noFill/>
              </a:ln>
              <a:solidFill>
                <a:srgbClr val="000000"/>
              </a:solidFill>
              <a:effectLst/>
              <a:uLnTx/>
              <a:uFillTx/>
              <a:latin typeface="Corbel"/>
              <a:ea typeface="+mn-ea"/>
              <a:cs typeface="+mn-cs"/>
            </a:endParaRPr>
          </a:p>
        </p:txBody>
      </p:sp>
      <p:pic>
        <p:nvPicPr>
          <p:cNvPr id="16" name="Slika 1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56860" y="2287454"/>
            <a:ext cx="2803914" cy="1868820"/>
          </a:xfrm>
          <a:prstGeom prst="rect">
            <a:avLst/>
          </a:prstGeom>
          <a:ln>
            <a:noFill/>
          </a:ln>
          <a:effectLst>
            <a:outerShdw blurRad="190500" algn="tl" rotWithShape="0">
              <a:srgbClr val="000000">
                <a:alpha val="70000"/>
              </a:srgbClr>
            </a:outerShdw>
          </a:effectLst>
        </p:spPr>
      </p:pic>
      <p:pic>
        <p:nvPicPr>
          <p:cNvPr id="6" name="Označba mesta vsebine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69928" y="304602"/>
            <a:ext cx="1981722" cy="1521706"/>
          </a:xfrm>
          <a:prstGeom prst="rect">
            <a:avLst/>
          </a:prstGeom>
          <a:ln>
            <a:noFill/>
          </a:ln>
          <a:effectLst>
            <a:outerShdw blurRad="190500" algn="tl" rotWithShape="0">
              <a:srgbClr val="000000">
                <a:alpha val="70000"/>
              </a:srgbClr>
            </a:outerShdw>
          </a:effectLst>
        </p:spPr>
      </p:pic>
      <p:pic>
        <p:nvPicPr>
          <p:cNvPr id="11" name="Slika 10"/>
          <p:cNvPicPr>
            <a:picLocks noChangeAspect="1"/>
          </p:cNvPicPr>
          <p:nvPr/>
        </p:nvPicPr>
        <p:blipFill>
          <a:blip r:embed="rId4" cstate="email"/>
          <a:stretch>
            <a:fillRect/>
          </a:stretch>
        </p:blipFill>
        <p:spPr>
          <a:xfrm>
            <a:off x="2894257" y="282740"/>
            <a:ext cx="2028942" cy="1521706"/>
          </a:xfrm>
          <a:prstGeom prst="rect">
            <a:avLst/>
          </a:prstGeom>
          <a:ln>
            <a:noFill/>
          </a:ln>
          <a:effectLst>
            <a:outerShdw blurRad="190500" algn="tl" rotWithShape="0">
              <a:srgbClr val="000000">
                <a:alpha val="70000"/>
              </a:srgbClr>
            </a:outerShdw>
          </a:effectLst>
        </p:spPr>
      </p:pic>
      <p:pic>
        <p:nvPicPr>
          <p:cNvPr id="13" name="Slika 12"/>
          <p:cNvPicPr>
            <a:picLocks noChangeAspect="1"/>
          </p:cNvPicPr>
          <p:nvPr/>
        </p:nvPicPr>
        <p:blipFill rotWithShape="1">
          <a:blip r:embed="rId5" cstate="email"/>
          <a:srcRect/>
          <a:stretch/>
        </p:blipFill>
        <p:spPr>
          <a:xfrm>
            <a:off x="5292954" y="320681"/>
            <a:ext cx="1849172" cy="1415281"/>
          </a:xfrm>
          <a:prstGeom prst="rect">
            <a:avLst/>
          </a:prstGeom>
          <a:ln>
            <a:noFill/>
          </a:ln>
          <a:effectLst>
            <a:outerShdw blurRad="190500" algn="tl" rotWithShape="0">
              <a:srgbClr val="000000">
                <a:alpha val="70000"/>
              </a:srgbClr>
            </a:outerShdw>
          </a:effectLst>
        </p:spPr>
      </p:pic>
      <p:pic>
        <p:nvPicPr>
          <p:cNvPr id="14" name="Slika 1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06377" y="341348"/>
            <a:ext cx="1663197" cy="1325310"/>
          </a:xfrm>
          <a:prstGeom prst="rect">
            <a:avLst/>
          </a:prstGeom>
          <a:ln>
            <a:noFill/>
          </a:ln>
          <a:effectLst>
            <a:outerShdw blurRad="190500" algn="tl" rotWithShape="0">
              <a:srgbClr val="000000">
                <a:alpha val="70000"/>
              </a:srgbClr>
            </a:outerShdw>
          </a:effectLst>
        </p:spPr>
      </p:pic>
      <p:pic>
        <p:nvPicPr>
          <p:cNvPr id="15" name="Slika 1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669466" y="341348"/>
            <a:ext cx="1776148" cy="1266903"/>
          </a:xfrm>
          <a:prstGeom prst="rect">
            <a:avLst/>
          </a:prstGeom>
        </p:spPr>
      </p:pic>
      <p:pic>
        <p:nvPicPr>
          <p:cNvPr id="3" name="Slika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9928" y="4862342"/>
            <a:ext cx="2105300" cy="1403533"/>
          </a:xfrm>
          <a:prstGeom prst="rect">
            <a:avLst/>
          </a:prstGeom>
          <a:ln>
            <a:noFill/>
          </a:ln>
          <a:effectLst>
            <a:outerShdw blurRad="190500" algn="tl" rotWithShape="0">
              <a:srgbClr val="000000">
                <a:alpha val="70000"/>
              </a:srgbClr>
            </a:outerShdw>
          </a:effectLst>
        </p:spPr>
      </p:pic>
      <p:pic>
        <p:nvPicPr>
          <p:cNvPr id="4" name="Slika 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894257" y="4880063"/>
            <a:ext cx="1704721" cy="1413004"/>
          </a:xfrm>
          <a:prstGeom prst="rect">
            <a:avLst/>
          </a:prstGeom>
          <a:ln>
            <a:noFill/>
          </a:ln>
          <a:effectLst>
            <a:outerShdw blurRad="190500" algn="tl" rotWithShape="0">
              <a:srgbClr val="000000">
                <a:alpha val="70000"/>
              </a:srgbClr>
            </a:outerShdw>
          </a:effectLst>
        </p:spPr>
      </p:pic>
      <p:pic>
        <p:nvPicPr>
          <p:cNvPr id="7" name="Slika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87775" y="4880063"/>
            <a:ext cx="1931261" cy="1448446"/>
          </a:xfrm>
          <a:prstGeom prst="rect">
            <a:avLst/>
          </a:prstGeom>
          <a:ln>
            <a:noFill/>
          </a:ln>
          <a:effectLst>
            <a:outerShdw blurRad="190500" algn="tl" rotWithShape="0">
              <a:srgbClr val="000000">
                <a:alpha val="70000"/>
              </a:srgbClr>
            </a:outerShdw>
          </a:effectLst>
        </p:spPr>
      </p:pic>
      <p:pic>
        <p:nvPicPr>
          <p:cNvPr id="8" name="Slika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62949" y="4876467"/>
            <a:ext cx="2192226" cy="1455638"/>
          </a:xfrm>
          <a:prstGeom prst="rect">
            <a:avLst/>
          </a:prstGeom>
          <a:ln>
            <a:noFill/>
          </a:ln>
          <a:effectLst>
            <a:outerShdw blurRad="190500" algn="tl" rotWithShape="0">
              <a:srgbClr val="000000">
                <a:alpha val="70000"/>
              </a:srgbClr>
            </a:outerShdw>
          </a:effectLst>
        </p:spPr>
      </p:pic>
      <p:pic>
        <p:nvPicPr>
          <p:cNvPr id="9" name="Slika 8"/>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9697148" y="4835477"/>
            <a:ext cx="2142652" cy="1430398"/>
          </a:xfrm>
          <a:prstGeom prst="rect">
            <a:avLst/>
          </a:prstGeom>
          <a:ln>
            <a:noFill/>
          </a:ln>
          <a:effectLst>
            <a:outerShdw blurRad="190500" algn="tl" rotWithShape="0">
              <a:srgbClr val="000000">
                <a:alpha val="70000"/>
              </a:srgbClr>
            </a:outerShdw>
          </a:effectLst>
        </p:spPr>
      </p:pic>
      <p:sp>
        <p:nvSpPr>
          <p:cNvPr id="10" name="PoljeZBesedilom 9"/>
          <p:cNvSpPr txBox="1"/>
          <p:nvPr/>
        </p:nvSpPr>
        <p:spPr>
          <a:xfrm>
            <a:off x="1224947" y="6265875"/>
            <a:ext cx="1384663" cy="369332"/>
          </a:xfrm>
          <a:prstGeom prst="rect">
            <a:avLst/>
          </a:prstGeom>
          <a:noFill/>
        </p:spPr>
        <p:txBody>
          <a:bodyPr wrap="square" rtlCol="0">
            <a:spAutoFit/>
          </a:bodyPr>
          <a:lstStyle/>
          <a:p>
            <a:r>
              <a:rPr lang="sl-SI" dirty="0" smtClean="0"/>
              <a:t>koruza</a:t>
            </a:r>
            <a:endParaRPr lang="sl-SI" dirty="0"/>
          </a:p>
        </p:txBody>
      </p:sp>
      <p:sp>
        <p:nvSpPr>
          <p:cNvPr id="12" name="PoljeZBesedilom 11"/>
          <p:cNvSpPr txBox="1"/>
          <p:nvPr/>
        </p:nvSpPr>
        <p:spPr>
          <a:xfrm>
            <a:off x="3386926" y="6265875"/>
            <a:ext cx="1425318" cy="369332"/>
          </a:xfrm>
          <a:prstGeom prst="rect">
            <a:avLst/>
          </a:prstGeom>
          <a:noFill/>
        </p:spPr>
        <p:txBody>
          <a:bodyPr wrap="square" rtlCol="0">
            <a:spAutoFit/>
          </a:bodyPr>
          <a:lstStyle/>
          <a:p>
            <a:r>
              <a:rPr lang="sl-SI" dirty="0" smtClean="0"/>
              <a:t>krompir</a:t>
            </a:r>
            <a:endParaRPr lang="sl-SI" dirty="0"/>
          </a:p>
        </p:txBody>
      </p:sp>
      <p:sp>
        <p:nvSpPr>
          <p:cNvPr id="17" name="PoljeZBesedilom 16"/>
          <p:cNvSpPr txBox="1"/>
          <p:nvPr/>
        </p:nvSpPr>
        <p:spPr>
          <a:xfrm>
            <a:off x="5474800" y="6289490"/>
            <a:ext cx="1502229" cy="369332"/>
          </a:xfrm>
          <a:prstGeom prst="rect">
            <a:avLst/>
          </a:prstGeom>
          <a:noFill/>
        </p:spPr>
        <p:txBody>
          <a:bodyPr wrap="square" rtlCol="0">
            <a:spAutoFit/>
          </a:bodyPr>
          <a:lstStyle/>
          <a:p>
            <a:r>
              <a:rPr lang="sl-SI" dirty="0" smtClean="0"/>
              <a:t>pšenica</a:t>
            </a:r>
            <a:endParaRPr lang="sl-SI" dirty="0"/>
          </a:p>
        </p:txBody>
      </p:sp>
      <p:sp>
        <p:nvSpPr>
          <p:cNvPr id="22" name="PoljeZBesedilom 21"/>
          <p:cNvSpPr txBox="1"/>
          <p:nvPr/>
        </p:nvSpPr>
        <p:spPr>
          <a:xfrm>
            <a:off x="7956860" y="6265875"/>
            <a:ext cx="1456411" cy="369332"/>
          </a:xfrm>
          <a:prstGeom prst="rect">
            <a:avLst/>
          </a:prstGeom>
          <a:noFill/>
        </p:spPr>
        <p:txBody>
          <a:bodyPr wrap="square" rtlCol="0">
            <a:spAutoFit/>
          </a:bodyPr>
          <a:lstStyle/>
          <a:p>
            <a:r>
              <a:rPr lang="sl-SI" dirty="0" smtClean="0"/>
              <a:t>repa</a:t>
            </a:r>
            <a:endParaRPr lang="sl-SI" dirty="0"/>
          </a:p>
        </p:txBody>
      </p:sp>
      <p:sp>
        <p:nvSpPr>
          <p:cNvPr id="24" name="PoljeZBesedilom 23"/>
          <p:cNvSpPr txBox="1"/>
          <p:nvPr/>
        </p:nvSpPr>
        <p:spPr>
          <a:xfrm>
            <a:off x="10181855" y="6265875"/>
            <a:ext cx="1668256" cy="369332"/>
          </a:xfrm>
          <a:prstGeom prst="rect">
            <a:avLst/>
          </a:prstGeom>
          <a:noFill/>
        </p:spPr>
        <p:txBody>
          <a:bodyPr wrap="square" rtlCol="0">
            <a:spAutoFit/>
          </a:bodyPr>
          <a:lstStyle/>
          <a:p>
            <a:r>
              <a:rPr lang="sl-SI" dirty="0" smtClean="0"/>
              <a:t>sončnice</a:t>
            </a:r>
            <a:endParaRPr lang="sl-SI" dirty="0"/>
          </a:p>
        </p:txBody>
      </p:sp>
    </p:spTree>
    <p:extLst>
      <p:ext uri="{BB962C8B-B14F-4D97-AF65-F5344CB8AC3E}">
        <p14:creationId xmlns:p14="http://schemas.microsoft.com/office/powerpoint/2010/main" val="315631966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43000" y="609600"/>
            <a:ext cx="9868989" cy="827314"/>
          </a:xfrm>
        </p:spPr>
        <p:txBody>
          <a:bodyPr/>
          <a:lstStyle/>
          <a:p>
            <a:r>
              <a:rPr lang="sl-SI" dirty="0" smtClean="0"/>
              <a:t>KATERO  ŽIVLJENJSKO  OKOLJE  JE  TO?</a:t>
            </a:r>
            <a:endParaRPr lang="sl-SI" dirty="0"/>
          </a:p>
        </p:txBody>
      </p:sp>
      <p:pic>
        <p:nvPicPr>
          <p:cNvPr id="5" name="Označba mesta vsebine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325189" y="1436914"/>
            <a:ext cx="7188041" cy="4792027"/>
          </a:xfrm>
          <a:prstGeom prst="rect">
            <a:avLst/>
          </a:prstGeom>
        </p:spPr>
      </p:pic>
    </p:spTree>
    <p:extLst>
      <p:ext uri="{BB962C8B-B14F-4D97-AF65-F5344CB8AC3E}">
        <p14:creationId xmlns:p14="http://schemas.microsoft.com/office/powerpoint/2010/main" val="8746401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8533" y="2913016"/>
            <a:ext cx="4133683" cy="97160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vrt.</a:t>
            </a:r>
            <a:endParaRPr lang="sl-SI" dirty="0"/>
          </a:p>
        </p:txBody>
      </p:sp>
      <p:pic>
        <p:nvPicPr>
          <p:cNvPr id="3" name="Slika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75725" y="2209800"/>
            <a:ext cx="3955884" cy="23096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4383768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snovno">
  <a:themeElements>
    <a:clrScheme name="Osnovno">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snovno">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snovno">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TM03457444[[fn=Osnova]]</Template>
  <TotalTime>4547</TotalTime>
  <Words>263</Words>
  <Application>Microsoft Office PowerPoint</Application>
  <PresentationFormat>Širokozaslonsko</PresentationFormat>
  <Paragraphs>85</Paragraphs>
  <Slides>20</Slides>
  <Notes>0</Notes>
  <HiddenSlides>0</HiddenSlides>
  <MMClips>0</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20</vt:i4>
      </vt:variant>
    </vt:vector>
  </HeadingPairs>
  <TitlesOfParts>
    <vt:vector size="23" baseType="lpstr">
      <vt:lpstr>Arial</vt:lpstr>
      <vt:lpstr>Corbel</vt:lpstr>
      <vt:lpstr>Osnovno</vt:lpstr>
      <vt:lpstr>GRAJENA  ŽIVLJENJSKA  OKOLJA</vt:lpstr>
      <vt:lpstr>P O N O V I M O</vt:lpstr>
      <vt:lpstr>Danes boš spoznal  nekaj   GRAJENIH  ŽIVLJENJSKIH  OKOLIJ.</vt:lpstr>
      <vt:lpstr>KATERO  ŽIVLJENJSKO  OKOLJE  JE  TO? </vt:lpstr>
      <vt:lpstr>      To je polje. </vt:lpstr>
      <vt:lpstr>      To je polje. </vt:lpstr>
      <vt:lpstr>      To je polje. </vt:lpstr>
      <vt:lpstr>KATERO  ŽIVLJENJSKO  OKOLJE  JE  TO?</vt:lpstr>
      <vt:lpstr>       To je vrt.</vt:lpstr>
      <vt:lpstr>       To je vrt.</vt:lpstr>
      <vt:lpstr>       To je vrt.</vt:lpstr>
      <vt:lpstr>KATERO  ŽIVLJENJSKO  OKOLJE  JE  TO? </vt:lpstr>
      <vt:lpstr>                                  To je park. V park je človek nasadil drevesa, cvetlice, grmovje in trave, zato ga mora redno urejati. Namenjen je sprehodom, teku, počitku in drugim dejavnostim. Nekateri parki imajo tudi igrala za otroke. Parki imajo urejene poti, lahko jih krasijo kipi in vodnjaki. Zelen rastline v parku pripomorejo k čistejšemu zraku, še posebej v mestih. </vt:lpstr>
      <vt:lpstr>To je park. </vt:lpstr>
      <vt:lpstr>To je park. </vt:lpstr>
      <vt:lpstr>KATERA  ŽIVLJENJSKA  OKOLJA  VIDIŠ?</vt:lpstr>
      <vt:lpstr> To sta sadovnjak in vinograd. </vt:lpstr>
      <vt:lpstr>PowerPointova predstavitev</vt:lpstr>
      <vt:lpstr>PowerPointova predstavitev</vt:lpstr>
      <vt:lpstr>       GRAJENA ŽIVLJENJSKA OKOLJA</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ŽIVLJENJSKA  OKOLJA</dc:title>
  <dc:creator>Erik</dc:creator>
  <cp:lastModifiedBy>Iztok</cp:lastModifiedBy>
  <cp:revision>57</cp:revision>
  <dcterms:created xsi:type="dcterms:W3CDTF">2020-04-20T18:49:20Z</dcterms:created>
  <dcterms:modified xsi:type="dcterms:W3CDTF">2020-05-09T19:14:26Z</dcterms:modified>
</cp:coreProperties>
</file>