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74" r:id="rId6"/>
    <p:sldId id="271" r:id="rId7"/>
    <p:sldId id="279" r:id="rId8"/>
    <p:sldId id="261" r:id="rId9"/>
    <p:sldId id="275" r:id="rId10"/>
    <p:sldId id="272" r:id="rId11"/>
    <p:sldId id="280" r:id="rId12"/>
    <p:sldId id="265" r:id="rId13"/>
    <p:sldId id="276" r:id="rId14"/>
    <p:sldId id="281" r:id="rId15"/>
    <p:sldId id="273" r:id="rId16"/>
    <p:sldId id="267" r:id="rId17"/>
    <p:sldId id="277" r:id="rId18"/>
    <p:sldId id="282" r:id="rId19"/>
    <p:sldId id="268" r:id="rId20"/>
    <p:sldId id="269" r:id="rId21"/>
    <p:sldId id="278" r:id="rId22"/>
    <p:sldId id="270" r:id="rId23"/>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k" initials="E" lastIdx="1" clrIdx="0">
    <p:extLst>
      <p:ext uri="{19B8F6BF-5375-455C-9EA6-DF929625EA0E}">
        <p15:presenceInfo xmlns="" xmlns:p15="http://schemas.microsoft.com/office/powerpoint/2012/main" userId="Eri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364" autoAdjust="0"/>
  </p:normalViewPr>
  <p:slideViewPr>
    <p:cSldViewPr snapToGrid="0">
      <p:cViewPr varScale="1">
        <p:scale>
          <a:sx n="107" d="100"/>
          <a:sy n="107" d="100"/>
        </p:scale>
        <p:origin x="-102" y="-13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sl-SI" smtClean="0"/>
              <a:t>Uredite slog naslova matrice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sl-SI" smtClean="0"/>
              <a:t>Kliknite, da uredite slog podnaslova matrice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8CCF7BC-0C58-41C4-B991-41D05E863D44}" type="datetimeFigureOut">
              <a:rPr lang="sl-SI" smtClean="0"/>
              <a:pPr/>
              <a:t>2.5.2020</a:t>
            </a:fld>
            <a:endParaRPr lang="sl-SI"/>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sl-SI"/>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048D5DBD-7610-4CFB-A43B-4AE52F7E9BE6}" type="slidenum">
              <a:rPr lang="sl-SI" smtClean="0"/>
              <a:pPr/>
              <a:t>‹#›</a:t>
            </a:fld>
            <a:endParaRPr lang="sl-SI"/>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527714307"/>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98CCF7BC-0C58-41C4-B991-41D05E863D44}" type="datetimeFigureOut">
              <a:rPr lang="sl-SI" smtClean="0"/>
              <a:pPr/>
              <a:t>2.5.2020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048D5DBD-7610-4CFB-A43B-4AE52F7E9BE6}" type="slidenum">
              <a:rPr lang="sl-SI" smtClean="0"/>
              <a:pPr/>
              <a:t>‹#›</a:t>
            </a:fld>
            <a:endParaRPr lang="sl-SI"/>
          </a:p>
        </p:txBody>
      </p:sp>
    </p:spTree>
    <p:extLst>
      <p:ext uri="{BB962C8B-B14F-4D97-AF65-F5344CB8AC3E}">
        <p14:creationId xmlns="" xmlns:p14="http://schemas.microsoft.com/office/powerpoint/2010/main" val="576352834"/>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sl-SI" smtClean="0"/>
              <a:t>Uredite slog naslova matrice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98CCF7BC-0C58-41C4-B991-41D05E863D44}" type="datetimeFigureOut">
              <a:rPr lang="sl-SI" smtClean="0"/>
              <a:pPr/>
              <a:t>2.5.2020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048D5DBD-7610-4CFB-A43B-4AE52F7E9BE6}" type="slidenum">
              <a:rPr lang="sl-SI" smtClean="0"/>
              <a:pPr/>
              <a:t>‹#›</a:t>
            </a:fld>
            <a:endParaRPr lang="sl-SI"/>
          </a:p>
        </p:txBody>
      </p:sp>
    </p:spTree>
    <p:extLst>
      <p:ext uri="{BB962C8B-B14F-4D97-AF65-F5344CB8AC3E}">
        <p14:creationId xmlns="" xmlns:p14="http://schemas.microsoft.com/office/powerpoint/2010/main" val="12678526"/>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98CCF7BC-0C58-41C4-B991-41D05E863D44}" type="datetimeFigureOut">
              <a:rPr lang="sl-SI" smtClean="0"/>
              <a:pPr/>
              <a:t>2.5.2020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048D5DBD-7610-4CFB-A43B-4AE52F7E9BE6}" type="slidenum">
              <a:rPr lang="sl-SI" smtClean="0"/>
              <a:pPr/>
              <a:t>‹#›</a:t>
            </a:fld>
            <a:endParaRPr lang="sl-SI"/>
          </a:p>
        </p:txBody>
      </p:sp>
    </p:spTree>
    <p:extLst>
      <p:ext uri="{BB962C8B-B14F-4D97-AF65-F5344CB8AC3E}">
        <p14:creationId xmlns="" xmlns:p14="http://schemas.microsoft.com/office/powerpoint/2010/main" val="2661681591"/>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sl-SI" smtClean="0"/>
              <a:t>Uredite slog naslova matrice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98CCF7BC-0C58-41C4-B991-41D05E863D44}" type="datetimeFigureOut">
              <a:rPr lang="sl-SI" smtClean="0"/>
              <a:pPr/>
              <a:t>2.5.2020</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048D5DBD-7610-4CFB-A43B-4AE52F7E9BE6}" type="slidenum">
              <a:rPr lang="sl-SI" smtClean="0"/>
              <a:pPr/>
              <a:t>‹#›</a:t>
            </a:fld>
            <a:endParaRPr lang="sl-SI"/>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3613051677"/>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Date Placeholder 4"/>
          <p:cNvSpPr>
            <a:spLocks noGrp="1"/>
          </p:cNvSpPr>
          <p:nvPr>
            <p:ph type="dt" sz="half" idx="10"/>
          </p:nvPr>
        </p:nvSpPr>
        <p:spPr/>
        <p:txBody>
          <a:bodyPr/>
          <a:lstStyle/>
          <a:p>
            <a:fld id="{98CCF7BC-0C58-41C4-B991-41D05E863D44}" type="datetimeFigureOut">
              <a:rPr lang="sl-SI" smtClean="0"/>
              <a:pPr/>
              <a:t>2.5.2020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048D5DBD-7610-4CFB-A43B-4AE52F7E9BE6}" type="slidenum">
              <a:rPr lang="sl-SI" smtClean="0"/>
              <a:pPr/>
              <a:t>‹#›</a:t>
            </a:fld>
            <a:endParaRPr lang="sl-SI"/>
          </a:p>
        </p:txBody>
      </p:sp>
    </p:spTree>
    <p:extLst>
      <p:ext uri="{BB962C8B-B14F-4D97-AF65-F5344CB8AC3E}">
        <p14:creationId xmlns="" xmlns:p14="http://schemas.microsoft.com/office/powerpoint/2010/main" val="3354776191"/>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sl-SI" smtClean="0"/>
              <a:t>Uredite slog naslova matrice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7" name="Date Placeholder 6"/>
          <p:cNvSpPr>
            <a:spLocks noGrp="1"/>
          </p:cNvSpPr>
          <p:nvPr>
            <p:ph type="dt" sz="half" idx="10"/>
          </p:nvPr>
        </p:nvSpPr>
        <p:spPr/>
        <p:txBody>
          <a:bodyPr/>
          <a:lstStyle/>
          <a:p>
            <a:fld id="{98CCF7BC-0C58-41C4-B991-41D05E863D44}" type="datetimeFigureOut">
              <a:rPr lang="sl-SI" smtClean="0"/>
              <a:pPr/>
              <a:t>2.5.2020</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048D5DBD-7610-4CFB-A43B-4AE52F7E9BE6}" type="slidenum">
              <a:rPr lang="sl-SI" smtClean="0"/>
              <a:pPr/>
              <a:t>‹#›</a:t>
            </a:fld>
            <a:endParaRPr lang="sl-SI"/>
          </a:p>
        </p:txBody>
      </p:sp>
    </p:spTree>
    <p:extLst>
      <p:ext uri="{BB962C8B-B14F-4D97-AF65-F5344CB8AC3E}">
        <p14:creationId xmlns="" xmlns:p14="http://schemas.microsoft.com/office/powerpoint/2010/main" val="2023755793"/>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Date Placeholder 2"/>
          <p:cNvSpPr>
            <a:spLocks noGrp="1"/>
          </p:cNvSpPr>
          <p:nvPr>
            <p:ph type="dt" sz="half" idx="10"/>
          </p:nvPr>
        </p:nvSpPr>
        <p:spPr/>
        <p:txBody>
          <a:bodyPr/>
          <a:lstStyle/>
          <a:p>
            <a:fld id="{98CCF7BC-0C58-41C4-B991-41D05E863D44}" type="datetimeFigureOut">
              <a:rPr lang="sl-SI" smtClean="0"/>
              <a:pPr/>
              <a:t>2.5.2020</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048D5DBD-7610-4CFB-A43B-4AE52F7E9BE6}" type="slidenum">
              <a:rPr lang="sl-SI" smtClean="0"/>
              <a:pPr/>
              <a:t>‹#›</a:t>
            </a:fld>
            <a:endParaRPr lang="sl-SI"/>
          </a:p>
        </p:txBody>
      </p:sp>
    </p:spTree>
    <p:extLst>
      <p:ext uri="{BB962C8B-B14F-4D97-AF65-F5344CB8AC3E}">
        <p14:creationId xmlns="" xmlns:p14="http://schemas.microsoft.com/office/powerpoint/2010/main" val="399149224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CF7BC-0C58-41C4-B991-41D05E863D44}" type="datetimeFigureOut">
              <a:rPr lang="sl-SI" smtClean="0"/>
              <a:pPr/>
              <a:t>2.5.2020</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048D5DBD-7610-4CFB-A43B-4AE52F7E9BE6}" type="slidenum">
              <a:rPr lang="sl-SI" smtClean="0"/>
              <a:pPr/>
              <a:t>‹#›</a:t>
            </a:fld>
            <a:endParaRPr lang="sl-SI"/>
          </a:p>
        </p:txBody>
      </p:sp>
    </p:spTree>
    <p:extLst>
      <p:ext uri="{BB962C8B-B14F-4D97-AF65-F5344CB8AC3E}">
        <p14:creationId xmlns="" xmlns:p14="http://schemas.microsoft.com/office/powerpoint/2010/main" val="313219755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sl-SI" smtClean="0"/>
              <a:t>Uredite slog naslova matrice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98CCF7BC-0C58-41C4-B991-41D05E863D44}" type="datetimeFigureOut">
              <a:rPr lang="sl-SI" smtClean="0"/>
              <a:pPr/>
              <a:t>2.5.2020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048D5DBD-7610-4CFB-A43B-4AE52F7E9BE6}" type="slidenum">
              <a:rPr lang="sl-SI" smtClean="0"/>
              <a:pPr/>
              <a:t>‹#›</a:t>
            </a:fld>
            <a:endParaRPr lang="sl-SI"/>
          </a:p>
        </p:txBody>
      </p:sp>
    </p:spTree>
    <p:extLst>
      <p:ext uri="{BB962C8B-B14F-4D97-AF65-F5344CB8AC3E}">
        <p14:creationId xmlns="" xmlns:p14="http://schemas.microsoft.com/office/powerpoint/2010/main" val="2653668717"/>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98CCF7BC-0C58-41C4-B991-41D05E863D44}" type="datetimeFigureOut">
              <a:rPr lang="sl-SI" smtClean="0"/>
              <a:pPr/>
              <a:t>2.5.2020</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048D5DBD-7610-4CFB-A43B-4AE52F7E9BE6}" type="slidenum">
              <a:rPr lang="sl-SI" smtClean="0"/>
              <a:pPr/>
              <a:t>‹#›</a:t>
            </a:fld>
            <a:endParaRPr lang="sl-SI"/>
          </a:p>
        </p:txBody>
      </p:sp>
    </p:spTree>
    <p:extLst>
      <p:ext uri="{BB962C8B-B14F-4D97-AF65-F5344CB8AC3E}">
        <p14:creationId xmlns="" xmlns:p14="http://schemas.microsoft.com/office/powerpoint/2010/main" val="20791438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sl-SI" smtClean="0"/>
              <a:t>Uredite slog naslova matrice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8CCF7BC-0C58-41C4-B991-41D05E863D44}" type="datetimeFigureOut">
              <a:rPr lang="sl-SI" smtClean="0"/>
              <a:pPr/>
              <a:t>2.5.2020</a:t>
            </a:fld>
            <a:endParaRPr lang="sl-SI"/>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sl-SI"/>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048D5DBD-7610-4CFB-A43B-4AE52F7E9BE6}" type="slidenum">
              <a:rPr lang="sl-SI" smtClean="0"/>
              <a:pPr/>
              <a:t>‹#›</a:t>
            </a:fld>
            <a:endParaRPr lang="sl-SI"/>
          </a:p>
        </p:txBody>
      </p:sp>
    </p:spTree>
    <p:extLst>
      <p:ext uri="{BB962C8B-B14F-4D97-AF65-F5344CB8AC3E}">
        <p14:creationId xmlns="" xmlns:p14="http://schemas.microsoft.com/office/powerpoint/2010/main" val="15137938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fade/>
  </p:transition>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3.pn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40.png"/><Relationship Id="rId7" Type="http://schemas.openxmlformats.org/officeDocument/2006/relationships/image" Target="../media/image38.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image" Target="../media/image51.png"/></Relationships>
</file>

<file path=ppt/slides/_rels/slide1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52.png"/><Relationship Id="rId7" Type="http://schemas.openxmlformats.org/officeDocument/2006/relationships/image" Target="../media/image47.png"/><Relationship Id="rId12" Type="http://schemas.openxmlformats.org/officeDocument/2006/relationships/image" Target="../media/image54.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53.png"/><Relationship Id="rId11" Type="http://schemas.openxmlformats.org/officeDocument/2006/relationships/image" Target="../media/image51.png"/><Relationship Id="rId5" Type="http://schemas.openxmlformats.org/officeDocument/2006/relationships/image" Target="../media/image46.png"/><Relationship Id="rId10" Type="http://schemas.openxmlformats.org/officeDocument/2006/relationships/image" Target="../media/image50.png"/><Relationship Id="rId4" Type="http://schemas.openxmlformats.org/officeDocument/2006/relationships/image" Target="../media/image45.png"/><Relationship Id="rId9" Type="http://schemas.openxmlformats.org/officeDocument/2006/relationships/image" Target="../media/image49.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0.pn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0.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r>
              <a:rPr lang="sl-SI" dirty="0" smtClean="0"/>
              <a:t>ŽIVLJENJSKA </a:t>
            </a:r>
            <a:br>
              <a:rPr lang="sl-SI" dirty="0" smtClean="0"/>
            </a:br>
            <a:r>
              <a:rPr lang="sl-SI" dirty="0" smtClean="0"/>
              <a:t>OKOLJA</a:t>
            </a:r>
            <a:endParaRPr lang="sl-SI" dirty="0"/>
          </a:p>
        </p:txBody>
      </p:sp>
    </p:spTree>
    <p:extLst>
      <p:ext uri="{BB962C8B-B14F-4D97-AF65-F5344CB8AC3E}">
        <p14:creationId xmlns="" xmlns:p14="http://schemas.microsoft.com/office/powerpoint/2010/main" val="1127653870"/>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908533" y="2913016"/>
            <a:ext cx="4133683" cy="971607"/>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sl-SI" dirty="0" smtClean="0"/>
              <a:t>       To je travnik.</a:t>
            </a:r>
            <a:endParaRPr lang="sl-SI" dirty="0"/>
          </a:p>
        </p:txBody>
      </p:sp>
      <p:pic>
        <p:nvPicPr>
          <p:cNvPr id="5" name="Označba mesta vsebine 4"/>
          <p:cNvPicPr>
            <a:picLocks noGrp="1" noChangeAspect="1"/>
          </p:cNvPicPr>
          <p:nvPr>
            <p:ph idx="1"/>
          </p:nvPr>
        </p:nvPicPr>
        <p:blipFill>
          <a:blip r:embed="rId2" cstate="email">
            <a:extLst>
              <a:ext uri="{28A0092B-C50C-407E-A947-70E740481C1C}">
                <a14:useLocalDpi xmlns="" xmlns:a14="http://schemas.microsoft.com/office/drawing/2010/main"/>
              </a:ext>
            </a:extLst>
          </a:blip>
          <a:stretch>
            <a:fillRect/>
          </a:stretch>
        </p:blipFill>
        <p:spPr>
          <a:xfrm>
            <a:off x="409535" y="353240"/>
            <a:ext cx="1687539" cy="1461417"/>
          </a:xfrm>
          <a:prstGeom prst="rect">
            <a:avLst/>
          </a:prstGeom>
          <a:ln>
            <a:noFill/>
          </a:ln>
          <a:effectLst>
            <a:outerShdw blurRad="292100" dist="139700" dir="2700000" algn="tl" rotWithShape="0">
              <a:srgbClr val="333333">
                <a:alpha val="65000"/>
              </a:srgbClr>
            </a:outerShdw>
          </a:effectLst>
        </p:spPr>
      </p:pic>
      <p:pic>
        <p:nvPicPr>
          <p:cNvPr id="4" name="Slika 3"/>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6420494" y="2385805"/>
            <a:ext cx="3026229" cy="1789611"/>
          </a:xfrm>
          <a:prstGeom prst="rect">
            <a:avLst/>
          </a:prstGeom>
        </p:spPr>
      </p:pic>
      <p:pic>
        <p:nvPicPr>
          <p:cNvPr id="7" name="Slika 6"/>
          <p:cNvPicPr>
            <a:picLocks noChangeAspect="1"/>
          </p:cNvPicPr>
          <p:nvPr/>
        </p:nvPicPr>
        <p:blipFill rotWithShape="1">
          <a:blip r:embed="rId4" cstate="email">
            <a:extLst>
              <a:ext uri="{28A0092B-C50C-407E-A947-70E740481C1C}">
                <a14:useLocalDpi xmlns="" xmlns:a14="http://schemas.microsoft.com/office/drawing/2010/main"/>
              </a:ext>
            </a:extLst>
          </a:blip>
          <a:srcRect/>
          <a:stretch/>
        </p:blipFill>
        <p:spPr>
          <a:xfrm>
            <a:off x="7077890" y="357679"/>
            <a:ext cx="1925458" cy="1364962"/>
          </a:xfrm>
          <a:prstGeom prst="rect">
            <a:avLst/>
          </a:prstGeom>
          <a:ln>
            <a:noFill/>
          </a:ln>
          <a:effectLst>
            <a:outerShdw blurRad="292100" dist="139700" dir="2700000" algn="tl" rotWithShape="0">
              <a:srgbClr val="333333">
                <a:alpha val="65000"/>
              </a:srgbClr>
            </a:outerShdw>
          </a:effectLst>
        </p:spPr>
      </p:pic>
      <p:pic>
        <p:nvPicPr>
          <p:cNvPr id="8" name="Slika 7"/>
          <p:cNvPicPr>
            <a:picLocks noChangeAspect="1"/>
          </p:cNvPicPr>
          <p:nvPr/>
        </p:nvPicPr>
        <p:blipFill>
          <a:blip r:embed="rId5" cstate="email">
            <a:extLst>
              <a:ext uri="{28A0092B-C50C-407E-A947-70E740481C1C}">
                <a14:useLocalDpi xmlns="" xmlns:a14="http://schemas.microsoft.com/office/drawing/2010/main"/>
              </a:ext>
            </a:extLst>
          </a:blip>
          <a:stretch>
            <a:fillRect/>
          </a:stretch>
        </p:blipFill>
        <p:spPr>
          <a:xfrm>
            <a:off x="4891254" y="356536"/>
            <a:ext cx="1607806" cy="1406830"/>
          </a:xfrm>
          <a:prstGeom prst="rect">
            <a:avLst/>
          </a:prstGeom>
          <a:ln>
            <a:noFill/>
          </a:ln>
          <a:effectLst>
            <a:outerShdw blurRad="292100" dist="139700" dir="2700000" algn="tl" rotWithShape="0">
              <a:srgbClr val="333333">
                <a:alpha val="65000"/>
              </a:srgbClr>
            </a:outerShdw>
          </a:effectLst>
        </p:spPr>
      </p:pic>
      <p:pic>
        <p:nvPicPr>
          <p:cNvPr id="11" name="Slika 10"/>
          <p:cNvPicPr>
            <a:picLocks noChangeAspect="1"/>
          </p:cNvPicPr>
          <p:nvPr/>
        </p:nvPicPr>
        <p:blipFill rotWithShape="1">
          <a:blip r:embed="rId6" cstate="email">
            <a:extLst>
              <a:ext uri="{28A0092B-C50C-407E-A947-70E740481C1C}">
                <a14:useLocalDpi xmlns="" xmlns:a14="http://schemas.microsoft.com/office/drawing/2010/main"/>
              </a:ext>
            </a:extLst>
          </a:blip>
          <a:srcRect r="38997"/>
          <a:stretch/>
        </p:blipFill>
        <p:spPr>
          <a:xfrm>
            <a:off x="2523650" y="366004"/>
            <a:ext cx="1853570" cy="1504950"/>
          </a:xfrm>
          <a:prstGeom prst="rect">
            <a:avLst/>
          </a:prstGeom>
          <a:ln>
            <a:noFill/>
          </a:ln>
          <a:effectLst>
            <a:outerShdw blurRad="292100" dist="139700" dir="2700000" algn="tl" rotWithShape="0">
              <a:srgbClr val="333333">
                <a:alpha val="65000"/>
              </a:srgbClr>
            </a:outerShdw>
          </a:effectLst>
        </p:spPr>
      </p:pic>
      <p:pic>
        <p:nvPicPr>
          <p:cNvPr id="12" name="Slika 11"/>
          <p:cNvPicPr>
            <a:picLocks noChangeAspect="1"/>
          </p:cNvPicPr>
          <p:nvPr/>
        </p:nvPicPr>
        <p:blipFill>
          <a:blip r:embed="rId7" cstate="email">
            <a:extLst>
              <a:ext uri="{28A0092B-C50C-407E-A947-70E740481C1C}">
                <a14:useLocalDpi xmlns="" xmlns:a14="http://schemas.microsoft.com/office/drawing/2010/main"/>
              </a:ext>
            </a:extLst>
          </a:blip>
          <a:stretch>
            <a:fillRect/>
          </a:stretch>
        </p:blipFill>
        <p:spPr>
          <a:xfrm>
            <a:off x="9446723" y="402950"/>
            <a:ext cx="1669768" cy="1113178"/>
          </a:xfrm>
          <a:prstGeom prst="rect">
            <a:avLst/>
          </a:prstGeom>
          <a:ln>
            <a:noFill/>
          </a:ln>
          <a:effectLst>
            <a:outerShdw blurRad="292100" dist="139700" dir="2700000" algn="tl" rotWithShape="0">
              <a:srgbClr val="333333">
                <a:alpha val="65000"/>
              </a:srgbClr>
            </a:outerShdw>
          </a:effectLst>
        </p:spPr>
      </p:pic>
      <p:sp>
        <p:nvSpPr>
          <p:cNvPr id="18" name="PoljeZBesedilom 17"/>
          <p:cNvSpPr txBox="1"/>
          <p:nvPr/>
        </p:nvSpPr>
        <p:spPr>
          <a:xfrm>
            <a:off x="748474" y="1810141"/>
            <a:ext cx="1063982" cy="369332"/>
          </a:xfrm>
          <a:prstGeom prst="rect">
            <a:avLst/>
          </a:prstGeom>
          <a:noFill/>
        </p:spPr>
        <p:txBody>
          <a:bodyPr wrap="square" rtlCol="0">
            <a:spAutoFit/>
          </a:bodyPr>
          <a:lstStyle/>
          <a:p>
            <a:r>
              <a:rPr lang="sl-SI" dirty="0" smtClean="0"/>
              <a:t>čebela</a:t>
            </a:r>
            <a:endParaRPr lang="sl-SI" dirty="0"/>
          </a:p>
        </p:txBody>
      </p:sp>
      <p:sp>
        <p:nvSpPr>
          <p:cNvPr id="19" name="PoljeZBesedilom 18"/>
          <p:cNvSpPr txBox="1"/>
          <p:nvPr/>
        </p:nvSpPr>
        <p:spPr>
          <a:xfrm>
            <a:off x="2663971" y="1839613"/>
            <a:ext cx="1503618" cy="369332"/>
          </a:xfrm>
          <a:prstGeom prst="rect">
            <a:avLst/>
          </a:prstGeom>
          <a:noFill/>
        </p:spPr>
        <p:txBody>
          <a:bodyPr wrap="square" rtlCol="0">
            <a:spAutoFit/>
          </a:bodyPr>
          <a:lstStyle/>
          <a:p>
            <a:r>
              <a:rPr lang="sl-SI" dirty="0" smtClean="0"/>
              <a:t>  pikapolonica</a:t>
            </a:r>
            <a:endParaRPr lang="sl-SI" dirty="0"/>
          </a:p>
        </p:txBody>
      </p:sp>
      <p:sp>
        <p:nvSpPr>
          <p:cNvPr id="20" name="PoljeZBesedilom 19"/>
          <p:cNvSpPr txBox="1"/>
          <p:nvPr/>
        </p:nvSpPr>
        <p:spPr>
          <a:xfrm>
            <a:off x="5228735" y="1847812"/>
            <a:ext cx="1335803" cy="369332"/>
          </a:xfrm>
          <a:prstGeom prst="rect">
            <a:avLst/>
          </a:prstGeom>
          <a:noFill/>
        </p:spPr>
        <p:txBody>
          <a:bodyPr wrap="square" rtlCol="0">
            <a:spAutoFit/>
          </a:bodyPr>
          <a:lstStyle/>
          <a:p>
            <a:r>
              <a:rPr lang="sl-SI" dirty="0" smtClean="0"/>
              <a:t>kobilica</a:t>
            </a:r>
            <a:endParaRPr lang="sl-SI" dirty="0"/>
          </a:p>
        </p:txBody>
      </p:sp>
      <p:sp>
        <p:nvSpPr>
          <p:cNvPr id="21" name="PoljeZBesedilom 20"/>
          <p:cNvSpPr txBox="1"/>
          <p:nvPr/>
        </p:nvSpPr>
        <p:spPr>
          <a:xfrm>
            <a:off x="7643774" y="1744190"/>
            <a:ext cx="1245325" cy="369332"/>
          </a:xfrm>
          <a:prstGeom prst="rect">
            <a:avLst/>
          </a:prstGeom>
          <a:noFill/>
        </p:spPr>
        <p:txBody>
          <a:bodyPr wrap="square" rtlCol="0">
            <a:spAutoFit/>
          </a:bodyPr>
          <a:lstStyle/>
          <a:p>
            <a:r>
              <a:rPr lang="sl-SI" dirty="0" smtClean="0"/>
              <a:t>metulj</a:t>
            </a:r>
            <a:endParaRPr lang="sl-SI" dirty="0"/>
          </a:p>
        </p:txBody>
      </p:sp>
      <p:sp>
        <p:nvSpPr>
          <p:cNvPr id="22" name="PoljeZBesedilom 21"/>
          <p:cNvSpPr txBox="1"/>
          <p:nvPr/>
        </p:nvSpPr>
        <p:spPr>
          <a:xfrm>
            <a:off x="10105612" y="1638497"/>
            <a:ext cx="666205" cy="369332"/>
          </a:xfrm>
          <a:prstGeom prst="rect">
            <a:avLst/>
          </a:prstGeom>
          <a:noFill/>
        </p:spPr>
        <p:txBody>
          <a:bodyPr wrap="square" rtlCol="0">
            <a:spAutoFit/>
          </a:bodyPr>
          <a:lstStyle/>
          <a:p>
            <a:r>
              <a:rPr lang="sl-SI" dirty="0" smtClean="0"/>
              <a:t>krt</a:t>
            </a:r>
            <a:endParaRPr lang="sl-SI" dirty="0"/>
          </a:p>
        </p:txBody>
      </p:sp>
    </p:spTree>
    <p:extLst>
      <p:ext uri="{BB962C8B-B14F-4D97-AF65-F5344CB8AC3E}">
        <p14:creationId xmlns="" xmlns:p14="http://schemas.microsoft.com/office/powerpoint/2010/main" val="1951680952"/>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908533" y="2913016"/>
            <a:ext cx="4133683" cy="971607"/>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sl-SI" dirty="0" smtClean="0"/>
              <a:t>       To je travnik.</a:t>
            </a:r>
            <a:endParaRPr lang="sl-SI" dirty="0"/>
          </a:p>
        </p:txBody>
      </p:sp>
      <p:pic>
        <p:nvPicPr>
          <p:cNvPr id="5" name="Označba mesta vsebine 4"/>
          <p:cNvPicPr>
            <a:picLocks noGrp="1" noChangeAspect="1"/>
          </p:cNvPicPr>
          <p:nvPr>
            <p:ph idx="1"/>
          </p:nvPr>
        </p:nvPicPr>
        <p:blipFill>
          <a:blip r:embed="rId2" cstate="email">
            <a:extLst>
              <a:ext uri="{28A0092B-C50C-407E-A947-70E740481C1C}">
                <a14:useLocalDpi xmlns="" xmlns:a14="http://schemas.microsoft.com/office/drawing/2010/main"/>
              </a:ext>
            </a:extLst>
          </a:blip>
          <a:stretch>
            <a:fillRect/>
          </a:stretch>
        </p:blipFill>
        <p:spPr>
          <a:xfrm>
            <a:off x="409535" y="353240"/>
            <a:ext cx="1687539" cy="1461417"/>
          </a:xfrm>
          <a:prstGeom prst="rect">
            <a:avLst/>
          </a:prstGeom>
          <a:ln>
            <a:noFill/>
          </a:ln>
          <a:effectLst>
            <a:outerShdw blurRad="292100" dist="139700" dir="2700000" algn="tl" rotWithShape="0">
              <a:srgbClr val="333333">
                <a:alpha val="65000"/>
              </a:srgbClr>
            </a:outerShdw>
          </a:effectLst>
        </p:spPr>
      </p:pic>
      <p:pic>
        <p:nvPicPr>
          <p:cNvPr id="4" name="Slika 3"/>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6420494" y="2385805"/>
            <a:ext cx="3026229" cy="1789611"/>
          </a:xfrm>
          <a:prstGeom prst="rect">
            <a:avLst/>
          </a:prstGeom>
        </p:spPr>
      </p:pic>
      <p:pic>
        <p:nvPicPr>
          <p:cNvPr id="7" name="Slika 6"/>
          <p:cNvPicPr>
            <a:picLocks noChangeAspect="1"/>
          </p:cNvPicPr>
          <p:nvPr/>
        </p:nvPicPr>
        <p:blipFill rotWithShape="1">
          <a:blip r:embed="rId4" cstate="email">
            <a:extLst>
              <a:ext uri="{28A0092B-C50C-407E-A947-70E740481C1C}">
                <a14:useLocalDpi xmlns="" xmlns:a14="http://schemas.microsoft.com/office/drawing/2010/main"/>
              </a:ext>
            </a:extLst>
          </a:blip>
          <a:srcRect/>
          <a:stretch/>
        </p:blipFill>
        <p:spPr>
          <a:xfrm>
            <a:off x="7077890" y="357679"/>
            <a:ext cx="1925458" cy="1364962"/>
          </a:xfrm>
          <a:prstGeom prst="rect">
            <a:avLst/>
          </a:prstGeom>
          <a:ln>
            <a:noFill/>
          </a:ln>
          <a:effectLst>
            <a:outerShdw blurRad="292100" dist="139700" dir="2700000" algn="tl" rotWithShape="0">
              <a:srgbClr val="333333">
                <a:alpha val="65000"/>
              </a:srgbClr>
            </a:outerShdw>
          </a:effectLst>
        </p:spPr>
      </p:pic>
      <p:pic>
        <p:nvPicPr>
          <p:cNvPr id="8" name="Slika 7"/>
          <p:cNvPicPr>
            <a:picLocks noChangeAspect="1"/>
          </p:cNvPicPr>
          <p:nvPr/>
        </p:nvPicPr>
        <p:blipFill>
          <a:blip r:embed="rId5" cstate="email">
            <a:extLst>
              <a:ext uri="{28A0092B-C50C-407E-A947-70E740481C1C}">
                <a14:useLocalDpi xmlns="" xmlns:a14="http://schemas.microsoft.com/office/drawing/2010/main"/>
              </a:ext>
            </a:extLst>
          </a:blip>
          <a:stretch>
            <a:fillRect/>
          </a:stretch>
        </p:blipFill>
        <p:spPr>
          <a:xfrm>
            <a:off x="4891254" y="356536"/>
            <a:ext cx="1607806" cy="1406830"/>
          </a:xfrm>
          <a:prstGeom prst="rect">
            <a:avLst/>
          </a:prstGeom>
          <a:ln>
            <a:noFill/>
          </a:ln>
          <a:effectLst>
            <a:outerShdw blurRad="292100" dist="139700" dir="2700000" algn="tl" rotWithShape="0">
              <a:srgbClr val="333333">
                <a:alpha val="65000"/>
              </a:srgbClr>
            </a:outerShdw>
          </a:effectLst>
        </p:spPr>
      </p:pic>
      <p:pic>
        <p:nvPicPr>
          <p:cNvPr id="11" name="Slika 10"/>
          <p:cNvPicPr>
            <a:picLocks noChangeAspect="1"/>
          </p:cNvPicPr>
          <p:nvPr/>
        </p:nvPicPr>
        <p:blipFill rotWithShape="1">
          <a:blip r:embed="rId6" cstate="email">
            <a:extLst>
              <a:ext uri="{28A0092B-C50C-407E-A947-70E740481C1C}">
                <a14:useLocalDpi xmlns="" xmlns:a14="http://schemas.microsoft.com/office/drawing/2010/main"/>
              </a:ext>
            </a:extLst>
          </a:blip>
          <a:srcRect r="38997"/>
          <a:stretch/>
        </p:blipFill>
        <p:spPr>
          <a:xfrm>
            <a:off x="2523650" y="366004"/>
            <a:ext cx="1853570" cy="1504950"/>
          </a:xfrm>
          <a:prstGeom prst="rect">
            <a:avLst/>
          </a:prstGeom>
          <a:ln>
            <a:noFill/>
          </a:ln>
          <a:effectLst>
            <a:outerShdw blurRad="292100" dist="139700" dir="2700000" algn="tl" rotWithShape="0">
              <a:srgbClr val="333333">
                <a:alpha val="65000"/>
              </a:srgbClr>
            </a:outerShdw>
          </a:effectLst>
        </p:spPr>
      </p:pic>
      <p:pic>
        <p:nvPicPr>
          <p:cNvPr id="12" name="Slika 11"/>
          <p:cNvPicPr>
            <a:picLocks noChangeAspect="1"/>
          </p:cNvPicPr>
          <p:nvPr/>
        </p:nvPicPr>
        <p:blipFill>
          <a:blip r:embed="rId7" cstate="email">
            <a:extLst>
              <a:ext uri="{28A0092B-C50C-407E-A947-70E740481C1C}">
                <a14:useLocalDpi xmlns="" xmlns:a14="http://schemas.microsoft.com/office/drawing/2010/main"/>
              </a:ext>
            </a:extLst>
          </a:blip>
          <a:stretch>
            <a:fillRect/>
          </a:stretch>
        </p:blipFill>
        <p:spPr>
          <a:xfrm>
            <a:off x="9446723" y="402950"/>
            <a:ext cx="1669768" cy="1113178"/>
          </a:xfrm>
          <a:prstGeom prst="rect">
            <a:avLst/>
          </a:prstGeom>
          <a:ln>
            <a:noFill/>
          </a:ln>
          <a:effectLst>
            <a:outerShdw blurRad="292100" dist="139700" dir="2700000" algn="tl" rotWithShape="0">
              <a:srgbClr val="333333">
                <a:alpha val="65000"/>
              </a:srgbClr>
            </a:outerShdw>
          </a:effectLst>
        </p:spPr>
      </p:pic>
      <p:pic>
        <p:nvPicPr>
          <p:cNvPr id="13" name="Slika 12"/>
          <p:cNvPicPr>
            <a:picLocks noChangeAspect="1"/>
          </p:cNvPicPr>
          <p:nvPr/>
        </p:nvPicPr>
        <p:blipFill>
          <a:blip r:embed="rId8" cstate="email">
            <a:extLst>
              <a:ext uri="{28A0092B-C50C-407E-A947-70E740481C1C}">
                <a14:useLocalDpi xmlns="" xmlns:a14="http://schemas.microsoft.com/office/drawing/2010/main"/>
              </a:ext>
            </a:extLst>
          </a:blip>
          <a:stretch>
            <a:fillRect/>
          </a:stretch>
        </p:blipFill>
        <p:spPr>
          <a:xfrm>
            <a:off x="753789" y="4546495"/>
            <a:ext cx="1156778" cy="1723676"/>
          </a:xfrm>
          <a:prstGeom prst="rect">
            <a:avLst/>
          </a:prstGeom>
        </p:spPr>
      </p:pic>
      <p:pic>
        <p:nvPicPr>
          <p:cNvPr id="14" name="Slika 13"/>
          <p:cNvPicPr>
            <a:picLocks noChangeAspect="1"/>
          </p:cNvPicPr>
          <p:nvPr/>
        </p:nvPicPr>
        <p:blipFill>
          <a:blip r:embed="rId9" cstate="email">
            <a:extLst>
              <a:ext uri="{28A0092B-C50C-407E-A947-70E740481C1C}">
                <a14:useLocalDpi xmlns="" xmlns:a14="http://schemas.microsoft.com/office/drawing/2010/main"/>
              </a:ext>
            </a:extLst>
          </a:blip>
          <a:stretch>
            <a:fillRect/>
          </a:stretch>
        </p:blipFill>
        <p:spPr>
          <a:xfrm>
            <a:off x="2399163" y="4757110"/>
            <a:ext cx="1885406" cy="1414055"/>
          </a:xfrm>
          <a:prstGeom prst="rect">
            <a:avLst/>
          </a:prstGeom>
        </p:spPr>
      </p:pic>
      <p:pic>
        <p:nvPicPr>
          <p:cNvPr id="15" name="Slika 14"/>
          <p:cNvPicPr>
            <a:picLocks noChangeAspect="1"/>
          </p:cNvPicPr>
          <p:nvPr/>
        </p:nvPicPr>
        <p:blipFill>
          <a:blip r:embed="rId10" cstate="email">
            <a:extLst>
              <a:ext uri="{28A0092B-C50C-407E-A947-70E740481C1C}">
                <a14:useLocalDpi xmlns="" xmlns:a14="http://schemas.microsoft.com/office/drawing/2010/main"/>
              </a:ext>
            </a:extLst>
          </a:blip>
          <a:stretch>
            <a:fillRect/>
          </a:stretch>
        </p:blipFill>
        <p:spPr>
          <a:xfrm>
            <a:off x="4826712" y="4620168"/>
            <a:ext cx="1027289" cy="1543741"/>
          </a:xfrm>
          <a:prstGeom prst="rect">
            <a:avLst/>
          </a:prstGeom>
        </p:spPr>
      </p:pic>
      <p:pic>
        <p:nvPicPr>
          <p:cNvPr id="16" name="Slika 15"/>
          <p:cNvPicPr>
            <a:picLocks noChangeAspect="1"/>
          </p:cNvPicPr>
          <p:nvPr/>
        </p:nvPicPr>
        <p:blipFill>
          <a:blip r:embed="rId11" cstate="email">
            <a:extLst>
              <a:ext uri="{28A0092B-C50C-407E-A947-70E740481C1C}">
                <a14:useLocalDpi xmlns="" xmlns:a14="http://schemas.microsoft.com/office/drawing/2010/main"/>
              </a:ext>
            </a:extLst>
          </a:blip>
          <a:stretch>
            <a:fillRect/>
          </a:stretch>
        </p:blipFill>
        <p:spPr>
          <a:xfrm>
            <a:off x="6443831" y="4846445"/>
            <a:ext cx="2112799" cy="1430995"/>
          </a:xfrm>
          <a:prstGeom prst="rect">
            <a:avLst/>
          </a:prstGeom>
        </p:spPr>
      </p:pic>
      <p:pic>
        <p:nvPicPr>
          <p:cNvPr id="17" name="Slika 16"/>
          <p:cNvPicPr>
            <a:picLocks noChangeAspect="1"/>
          </p:cNvPicPr>
          <p:nvPr/>
        </p:nvPicPr>
        <p:blipFill>
          <a:blip r:embed="rId12" cstate="email">
            <a:extLst>
              <a:ext uri="{28A0092B-C50C-407E-A947-70E740481C1C}">
                <a14:useLocalDpi xmlns="" xmlns:a14="http://schemas.microsoft.com/office/drawing/2010/main"/>
              </a:ext>
            </a:extLst>
          </a:blip>
          <a:stretch>
            <a:fillRect/>
          </a:stretch>
        </p:blipFill>
        <p:spPr>
          <a:xfrm>
            <a:off x="9066765" y="4582775"/>
            <a:ext cx="1479457" cy="1618526"/>
          </a:xfrm>
          <a:prstGeom prst="rect">
            <a:avLst/>
          </a:prstGeom>
        </p:spPr>
      </p:pic>
      <p:sp>
        <p:nvSpPr>
          <p:cNvPr id="18" name="PoljeZBesedilom 17"/>
          <p:cNvSpPr txBox="1"/>
          <p:nvPr/>
        </p:nvSpPr>
        <p:spPr>
          <a:xfrm>
            <a:off x="748474" y="1810141"/>
            <a:ext cx="1063982" cy="369332"/>
          </a:xfrm>
          <a:prstGeom prst="rect">
            <a:avLst/>
          </a:prstGeom>
          <a:noFill/>
        </p:spPr>
        <p:txBody>
          <a:bodyPr wrap="square" rtlCol="0">
            <a:spAutoFit/>
          </a:bodyPr>
          <a:lstStyle/>
          <a:p>
            <a:r>
              <a:rPr lang="sl-SI" dirty="0" smtClean="0"/>
              <a:t>čebela</a:t>
            </a:r>
            <a:endParaRPr lang="sl-SI" dirty="0"/>
          </a:p>
        </p:txBody>
      </p:sp>
      <p:sp>
        <p:nvSpPr>
          <p:cNvPr id="19" name="PoljeZBesedilom 18"/>
          <p:cNvSpPr txBox="1"/>
          <p:nvPr/>
        </p:nvSpPr>
        <p:spPr>
          <a:xfrm>
            <a:off x="2663971" y="1839613"/>
            <a:ext cx="1503618" cy="369332"/>
          </a:xfrm>
          <a:prstGeom prst="rect">
            <a:avLst/>
          </a:prstGeom>
          <a:noFill/>
        </p:spPr>
        <p:txBody>
          <a:bodyPr wrap="square" rtlCol="0">
            <a:spAutoFit/>
          </a:bodyPr>
          <a:lstStyle/>
          <a:p>
            <a:r>
              <a:rPr lang="sl-SI" dirty="0" smtClean="0"/>
              <a:t>  pikapolonica</a:t>
            </a:r>
            <a:endParaRPr lang="sl-SI" dirty="0"/>
          </a:p>
        </p:txBody>
      </p:sp>
      <p:sp>
        <p:nvSpPr>
          <p:cNvPr id="20" name="PoljeZBesedilom 19"/>
          <p:cNvSpPr txBox="1"/>
          <p:nvPr/>
        </p:nvSpPr>
        <p:spPr>
          <a:xfrm>
            <a:off x="5228735" y="1847812"/>
            <a:ext cx="1335803" cy="369332"/>
          </a:xfrm>
          <a:prstGeom prst="rect">
            <a:avLst/>
          </a:prstGeom>
          <a:noFill/>
        </p:spPr>
        <p:txBody>
          <a:bodyPr wrap="square" rtlCol="0">
            <a:spAutoFit/>
          </a:bodyPr>
          <a:lstStyle/>
          <a:p>
            <a:r>
              <a:rPr lang="sl-SI" dirty="0" smtClean="0"/>
              <a:t>kobilica</a:t>
            </a:r>
            <a:endParaRPr lang="sl-SI" dirty="0"/>
          </a:p>
        </p:txBody>
      </p:sp>
      <p:sp>
        <p:nvSpPr>
          <p:cNvPr id="21" name="PoljeZBesedilom 20"/>
          <p:cNvSpPr txBox="1"/>
          <p:nvPr/>
        </p:nvSpPr>
        <p:spPr>
          <a:xfrm>
            <a:off x="7643774" y="1744190"/>
            <a:ext cx="1245325" cy="369332"/>
          </a:xfrm>
          <a:prstGeom prst="rect">
            <a:avLst/>
          </a:prstGeom>
          <a:noFill/>
        </p:spPr>
        <p:txBody>
          <a:bodyPr wrap="square" rtlCol="0">
            <a:spAutoFit/>
          </a:bodyPr>
          <a:lstStyle/>
          <a:p>
            <a:r>
              <a:rPr lang="sl-SI" dirty="0" smtClean="0"/>
              <a:t>metulj</a:t>
            </a:r>
            <a:endParaRPr lang="sl-SI" dirty="0"/>
          </a:p>
        </p:txBody>
      </p:sp>
      <p:sp>
        <p:nvSpPr>
          <p:cNvPr id="22" name="PoljeZBesedilom 21"/>
          <p:cNvSpPr txBox="1"/>
          <p:nvPr/>
        </p:nvSpPr>
        <p:spPr>
          <a:xfrm>
            <a:off x="10105612" y="1638497"/>
            <a:ext cx="666205" cy="369332"/>
          </a:xfrm>
          <a:prstGeom prst="rect">
            <a:avLst/>
          </a:prstGeom>
          <a:noFill/>
        </p:spPr>
        <p:txBody>
          <a:bodyPr wrap="square" rtlCol="0">
            <a:spAutoFit/>
          </a:bodyPr>
          <a:lstStyle/>
          <a:p>
            <a:r>
              <a:rPr lang="sl-SI" dirty="0" smtClean="0"/>
              <a:t>krt</a:t>
            </a:r>
            <a:endParaRPr lang="sl-SI" dirty="0"/>
          </a:p>
        </p:txBody>
      </p:sp>
      <p:sp>
        <p:nvSpPr>
          <p:cNvPr id="23" name="PoljeZBesedilom 22"/>
          <p:cNvSpPr txBox="1"/>
          <p:nvPr/>
        </p:nvSpPr>
        <p:spPr>
          <a:xfrm>
            <a:off x="561703" y="6270171"/>
            <a:ext cx="1346830" cy="369332"/>
          </a:xfrm>
          <a:prstGeom prst="rect">
            <a:avLst/>
          </a:prstGeom>
          <a:noFill/>
        </p:spPr>
        <p:txBody>
          <a:bodyPr wrap="square" rtlCol="0">
            <a:spAutoFit/>
          </a:bodyPr>
          <a:lstStyle/>
          <a:p>
            <a:r>
              <a:rPr lang="sl-SI" dirty="0" smtClean="0"/>
              <a:t>  pasja trava</a:t>
            </a:r>
            <a:endParaRPr lang="sl-SI" dirty="0"/>
          </a:p>
        </p:txBody>
      </p:sp>
      <p:sp>
        <p:nvSpPr>
          <p:cNvPr id="24" name="PoljeZBesedilom 23"/>
          <p:cNvSpPr txBox="1"/>
          <p:nvPr/>
        </p:nvSpPr>
        <p:spPr>
          <a:xfrm>
            <a:off x="2717074" y="6118590"/>
            <a:ext cx="1255425" cy="369332"/>
          </a:xfrm>
          <a:prstGeom prst="rect">
            <a:avLst/>
          </a:prstGeom>
          <a:noFill/>
        </p:spPr>
        <p:txBody>
          <a:bodyPr wrap="square" rtlCol="0">
            <a:spAutoFit/>
          </a:bodyPr>
          <a:lstStyle/>
          <a:p>
            <a:r>
              <a:rPr lang="sl-SI" dirty="0" smtClean="0"/>
              <a:t>detelja</a:t>
            </a:r>
            <a:endParaRPr lang="sl-SI" dirty="0"/>
          </a:p>
        </p:txBody>
      </p:sp>
      <p:sp>
        <p:nvSpPr>
          <p:cNvPr id="25" name="PoljeZBesedilom 24"/>
          <p:cNvSpPr txBox="1"/>
          <p:nvPr/>
        </p:nvSpPr>
        <p:spPr>
          <a:xfrm>
            <a:off x="4434410" y="6118590"/>
            <a:ext cx="1607806" cy="369332"/>
          </a:xfrm>
          <a:prstGeom prst="rect">
            <a:avLst/>
          </a:prstGeom>
          <a:noFill/>
        </p:spPr>
        <p:txBody>
          <a:bodyPr wrap="square" rtlCol="0">
            <a:spAutoFit/>
          </a:bodyPr>
          <a:lstStyle/>
          <a:p>
            <a:r>
              <a:rPr lang="sl-SI" dirty="0" smtClean="0"/>
              <a:t>       ivanjščica</a:t>
            </a:r>
            <a:endParaRPr lang="sl-SI" dirty="0"/>
          </a:p>
        </p:txBody>
      </p:sp>
      <p:sp>
        <p:nvSpPr>
          <p:cNvPr id="26" name="PoljeZBesedilom 25"/>
          <p:cNvSpPr txBox="1"/>
          <p:nvPr/>
        </p:nvSpPr>
        <p:spPr>
          <a:xfrm>
            <a:off x="7005697" y="5993855"/>
            <a:ext cx="1276154" cy="646331"/>
          </a:xfrm>
          <a:prstGeom prst="rect">
            <a:avLst/>
          </a:prstGeom>
          <a:noFill/>
        </p:spPr>
        <p:txBody>
          <a:bodyPr wrap="square" rtlCol="0">
            <a:spAutoFit/>
          </a:bodyPr>
          <a:lstStyle/>
          <a:p>
            <a:endParaRPr lang="sl-SI" dirty="0" smtClean="0"/>
          </a:p>
          <a:p>
            <a:r>
              <a:rPr lang="sl-SI" dirty="0" smtClean="0"/>
              <a:t>regrat</a:t>
            </a:r>
            <a:endParaRPr lang="sl-SI" dirty="0"/>
          </a:p>
        </p:txBody>
      </p:sp>
      <p:sp>
        <p:nvSpPr>
          <p:cNvPr id="27" name="PoljeZBesedilom 26"/>
          <p:cNvSpPr txBox="1"/>
          <p:nvPr/>
        </p:nvSpPr>
        <p:spPr>
          <a:xfrm>
            <a:off x="8791986" y="6171165"/>
            <a:ext cx="2324505" cy="369332"/>
          </a:xfrm>
          <a:prstGeom prst="rect">
            <a:avLst/>
          </a:prstGeom>
          <a:noFill/>
        </p:spPr>
        <p:txBody>
          <a:bodyPr wrap="square" rtlCol="0">
            <a:spAutoFit/>
          </a:bodyPr>
          <a:lstStyle/>
          <a:p>
            <a:r>
              <a:rPr lang="sl-SI" dirty="0" smtClean="0"/>
              <a:t>    travniška kadulja</a:t>
            </a:r>
            <a:endParaRPr lang="sl-SI" dirty="0"/>
          </a:p>
        </p:txBody>
      </p:sp>
    </p:spTree>
    <p:extLst>
      <p:ext uri="{BB962C8B-B14F-4D97-AF65-F5344CB8AC3E}">
        <p14:creationId xmlns="" xmlns:p14="http://schemas.microsoft.com/office/powerpoint/2010/main" val="1951680952"/>
      </p:ext>
    </p:extLst>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358757" y="619874"/>
            <a:ext cx="9875520" cy="1356360"/>
          </a:xfrm>
        </p:spPr>
        <p:txBody>
          <a:bodyPr/>
          <a:lstStyle/>
          <a:p>
            <a:r>
              <a:rPr lang="sl-SI" dirty="0" smtClean="0"/>
              <a:t>KATERO  ŽIVLJENJSKO  OKOLJE  JE  TO?</a:t>
            </a:r>
            <a:br>
              <a:rPr lang="sl-SI" dirty="0" smtClean="0"/>
            </a:br>
            <a:endParaRPr lang="sl-SI" dirty="0"/>
          </a:p>
        </p:txBody>
      </p:sp>
      <p:pic>
        <p:nvPicPr>
          <p:cNvPr id="4" name="Označba mesta vsebine 3"/>
          <p:cNvPicPr>
            <a:picLocks noGrp="1" noChangeAspect="1"/>
          </p:cNvPicPr>
          <p:nvPr>
            <p:ph idx="1"/>
          </p:nvPr>
        </p:nvPicPr>
        <p:blipFill>
          <a:blip r:embed="rId2" cstate="email">
            <a:extLst>
              <a:ext uri="{28A0092B-C50C-407E-A947-70E740481C1C}">
                <a14:useLocalDpi xmlns="" xmlns:a14="http://schemas.microsoft.com/office/drawing/2010/main"/>
              </a:ext>
            </a:extLst>
          </a:blip>
          <a:stretch>
            <a:fillRect/>
          </a:stretch>
        </p:blipFill>
        <p:spPr>
          <a:xfrm>
            <a:off x="2255765" y="1349425"/>
            <a:ext cx="7710555" cy="5140370"/>
          </a:xfrm>
          <a:prstGeom prst="rect">
            <a:avLst/>
          </a:prstGeom>
        </p:spPr>
      </p:pic>
    </p:spTree>
    <p:extLst>
      <p:ext uri="{BB962C8B-B14F-4D97-AF65-F5344CB8AC3E}">
        <p14:creationId xmlns="" xmlns:p14="http://schemas.microsoft.com/office/powerpoint/2010/main" val="26504269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286691" y="2207624"/>
            <a:ext cx="6995160" cy="2076993"/>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lnSpc>
                <a:spcPct val="100000"/>
              </a:lnSpc>
            </a:pPr>
            <a:r>
              <a:rPr lang="sl-SI" dirty="0" smtClean="0"/>
              <a:t>                </a:t>
            </a:r>
            <a:br>
              <a:rPr lang="sl-SI" dirty="0" smtClean="0"/>
            </a:br>
            <a:r>
              <a:rPr lang="sl-SI" dirty="0"/>
              <a:t> </a:t>
            </a:r>
            <a:r>
              <a:rPr lang="sl-SI" dirty="0" smtClean="0"/>
              <a:t>                To je gorski svet.</a:t>
            </a:r>
            <a:br>
              <a:rPr lang="sl-SI" dirty="0" smtClean="0"/>
            </a:br>
            <a:r>
              <a:rPr lang="sl-SI" sz="2200" dirty="0" smtClean="0">
                <a:solidFill>
                  <a:schemeClr val="accent1">
                    <a:lumMod val="50000"/>
                  </a:schemeClr>
                </a:solidFill>
              </a:rPr>
              <a:t>Na Zemlji imamo tudi različno visoke vzpetine. Manjše vzpetine so griči, višje so hribi in najvišje so gore. Nižji del gorskega sveta je poraščen, najvišji deli gora pa so brez rastlin.</a:t>
            </a:r>
            <a:r>
              <a:rPr lang="sl-SI" sz="2200" dirty="0" smtClean="0"/>
              <a:t/>
            </a:r>
            <a:br>
              <a:rPr lang="sl-SI" sz="2200" dirty="0" smtClean="0"/>
            </a:br>
            <a:endParaRPr lang="sl-SI" sz="2200" dirty="0"/>
          </a:p>
        </p:txBody>
      </p:sp>
    </p:spTree>
    <p:extLst>
      <p:ext uri="{BB962C8B-B14F-4D97-AF65-F5344CB8AC3E}">
        <p14:creationId xmlns="" xmlns:p14="http://schemas.microsoft.com/office/powerpoint/2010/main" val="3156068327"/>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286691" y="2207624"/>
            <a:ext cx="6995160" cy="2076993"/>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lnSpc>
                <a:spcPct val="100000"/>
              </a:lnSpc>
            </a:pPr>
            <a:r>
              <a:rPr lang="sl-SI" dirty="0" smtClean="0"/>
              <a:t>                </a:t>
            </a:r>
            <a:br>
              <a:rPr lang="sl-SI" dirty="0" smtClean="0"/>
            </a:br>
            <a:r>
              <a:rPr lang="sl-SI" dirty="0"/>
              <a:t> </a:t>
            </a:r>
            <a:r>
              <a:rPr lang="sl-SI" dirty="0" smtClean="0"/>
              <a:t>                To je gorski svet.</a:t>
            </a:r>
            <a:br>
              <a:rPr lang="sl-SI" dirty="0" smtClean="0"/>
            </a:br>
            <a:r>
              <a:rPr lang="sl-SI" sz="2200" dirty="0" smtClean="0">
                <a:solidFill>
                  <a:schemeClr val="accent1">
                    <a:lumMod val="50000"/>
                  </a:schemeClr>
                </a:solidFill>
              </a:rPr>
              <a:t>Na Zemlji imamo tudi različno visoke vzpetine. Manjše vzpetine so griči, višje so hribi in najvišje so gore. Nižji del gorskega sveta je poraščen, najvišji deli gora pa so brez rastlin.</a:t>
            </a:r>
            <a:r>
              <a:rPr lang="sl-SI" sz="2200" dirty="0" smtClean="0"/>
              <a:t/>
            </a:r>
            <a:br>
              <a:rPr lang="sl-SI" sz="2200" dirty="0" smtClean="0"/>
            </a:br>
            <a:endParaRPr lang="sl-SI" sz="2200" dirty="0"/>
          </a:p>
        </p:txBody>
      </p:sp>
      <p:pic>
        <p:nvPicPr>
          <p:cNvPr id="4" name="Označba mesta vsebine 3"/>
          <p:cNvPicPr>
            <a:picLocks noGrp="1" noChangeAspect="1"/>
          </p:cNvPicPr>
          <p:nvPr>
            <p:ph idx="1"/>
          </p:nvPr>
        </p:nvPicPr>
        <p:blipFill rotWithShape="1">
          <a:blip r:embed="rId2" cstate="email">
            <a:extLst>
              <a:ext uri="{28A0092B-C50C-407E-A947-70E740481C1C}">
                <a14:useLocalDpi xmlns="" xmlns:a14="http://schemas.microsoft.com/office/drawing/2010/main"/>
              </a:ext>
            </a:extLst>
          </a:blip>
          <a:srcRect/>
          <a:stretch/>
        </p:blipFill>
        <p:spPr>
          <a:xfrm>
            <a:off x="8570178" y="2634539"/>
            <a:ext cx="2232027" cy="1447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Slika 6"/>
          <p:cNvPicPr>
            <a:picLocks noChangeAspect="1"/>
          </p:cNvPicPr>
          <p:nvPr/>
        </p:nvPicPr>
        <p:blipFill rotWithShape="1">
          <a:blip r:embed="rId3" cstate="email">
            <a:extLst>
              <a:ext uri="{28A0092B-C50C-407E-A947-70E740481C1C}">
                <a14:useLocalDpi xmlns="" xmlns:a14="http://schemas.microsoft.com/office/drawing/2010/main"/>
              </a:ext>
            </a:extLst>
          </a:blip>
          <a:srcRect/>
          <a:stretch/>
        </p:blipFill>
        <p:spPr>
          <a:xfrm>
            <a:off x="512717" y="361406"/>
            <a:ext cx="2129246" cy="12581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Slika 7"/>
          <p:cNvPicPr>
            <a:picLocks noChangeAspect="1"/>
          </p:cNvPicPr>
          <p:nvPr/>
        </p:nvPicPr>
        <p:blipFill rotWithShape="1">
          <a:blip r:embed="rId4" cstate="email">
            <a:extLst>
              <a:ext uri="{28A0092B-C50C-407E-A947-70E740481C1C}">
                <a14:useLocalDpi xmlns="" xmlns:a14="http://schemas.microsoft.com/office/drawing/2010/main"/>
              </a:ext>
            </a:extLst>
          </a:blip>
          <a:srcRect/>
          <a:stretch/>
        </p:blipFill>
        <p:spPr>
          <a:xfrm>
            <a:off x="8752894" y="430936"/>
            <a:ext cx="2049311" cy="1243177"/>
          </a:xfrm>
          <a:prstGeom prst="rect">
            <a:avLst/>
          </a:prstGeom>
        </p:spPr>
      </p:pic>
      <p:pic>
        <p:nvPicPr>
          <p:cNvPr id="9" name="Slika 8"/>
          <p:cNvPicPr>
            <a:picLocks noChangeAspect="1"/>
          </p:cNvPicPr>
          <p:nvPr/>
        </p:nvPicPr>
        <p:blipFill rotWithShape="1">
          <a:blip r:embed="rId5" cstate="email">
            <a:extLst>
              <a:ext uri="{28A0092B-C50C-407E-A947-70E740481C1C}">
                <a14:useLocalDpi xmlns="" xmlns:a14="http://schemas.microsoft.com/office/drawing/2010/main"/>
              </a:ext>
            </a:extLst>
          </a:blip>
          <a:srcRect/>
          <a:stretch/>
        </p:blipFill>
        <p:spPr>
          <a:xfrm>
            <a:off x="3057522" y="430936"/>
            <a:ext cx="2063117" cy="1242966"/>
          </a:xfrm>
          <a:prstGeom prst="rect">
            <a:avLst/>
          </a:prstGeom>
        </p:spPr>
      </p:pic>
      <p:pic>
        <p:nvPicPr>
          <p:cNvPr id="10" name="Slika 9"/>
          <p:cNvPicPr>
            <a:picLocks noChangeAspect="1"/>
          </p:cNvPicPr>
          <p:nvPr/>
        </p:nvPicPr>
        <p:blipFill rotWithShape="1">
          <a:blip r:embed="rId6" cstate="print"/>
          <a:srcRect t="35276" b="35923"/>
          <a:stretch/>
        </p:blipFill>
        <p:spPr>
          <a:xfrm>
            <a:off x="6080760" y="466080"/>
            <a:ext cx="1948710" cy="1172678"/>
          </a:xfrm>
          <a:prstGeom prst="rect">
            <a:avLst/>
          </a:prstGeom>
        </p:spPr>
      </p:pic>
      <p:sp>
        <p:nvSpPr>
          <p:cNvPr id="11" name="PoljeZBesedilom 10"/>
          <p:cNvSpPr txBox="1"/>
          <p:nvPr/>
        </p:nvSpPr>
        <p:spPr>
          <a:xfrm>
            <a:off x="822960" y="1619597"/>
            <a:ext cx="1508760" cy="369332"/>
          </a:xfrm>
          <a:prstGeom prst="rect">
            <a:avLst/>
          </a:prstGeom>
          <a:noFill/>
        </p:spPr>
        <p:txBody>
          <a:bodyPr wrap="square" rtlCol="0">
            <a:spAutoFit/>
          </a:bodyPr>
          <a:lstStyle/>
          <a:p>
            <a:r>
              <a:rPr lang="sl-SI" dirty="0"/>
              <a:t>p</a:t>
            </a:r>
            <a:r>
              <a:rPr lang="sl-SI" dirty="0" smtClean="0"/>
              <a:t>laninski orel</a:t>
            </a:r>
            <a:endParaRPr lang="sl-SI" dirty="0"/>
          </a:p>
        </p:txBody>
      </p:sp>
      <p:sp>
        <p:nvSpPr>
          <p:cNvPr id="12" name="PoljeZBesedilom 11"/>
          <p:cNvSpPr txBox="1"/>
          <p:nvPr/>
        </p:nvSpPr>
        <p:spPr>
          <a:xfrm>
            <a:off x="3170226" y="1612195"/>
            <a:ext cx="1541417" cy="369332"/>
          </a:xfrm>
          <a:prstGeom prst="rect">
            <a:avLst/>
          </a:prstGeom>
          <a:noFill/>
        </p:spPr>
        <p:txBody>
          <a:bodyPr wrap="square" rtlCol="0">
            <a:spAutoFit/>
          </a:bodyPr>
          <a:lstStyle/>
          <a:p>
            <a:r>
              <a:rPr lang="sl-SI" dirty="0" smtClean="0"/>
              <a:t>          gams</a:t>
            </a:r>
            <a:endParaRPr lang="sl-SI" dirty="0"/>
          </a:p>
        </p:txBody>
      </p:sp>
      <p:sp>
        <p:nvSpPr>
          <p:cNvPr id="13" name="PoljeZBesedilom 12"/>
          <p:cNvSpPr txBox="1"/>
          <p:nvPr/>
        </p:nvSpPr>
        <p:spPr>
          <a:xfrm>
            <a:off x="6603273" y="1619597"/>
            <a:ext cx="1391194" cy="369332"/>
          </a:xfrm>
          <a:prstGeom prst="rect">
            <a:avLst/>
          </a:prstGeom>
          <a:noFill/>
        </p:spPr>
        <p:txBody>
          <a:bodyPr wrap="square" rtlCol="0">
            <a:spAutoFit/>
          </a:bodyPr>
          <a:lstStyle/>
          <a:p>
            <a:r>
              <a:rPr lang="sl-SI" dirty="0" smtClean="0"/>
              <a:t>kozorog</a:t>
            </a:r>
            <a:endParaRPr lang="sl-SI" dirty="0"/>
          </a:p>
        </p:txBody>
      </p:sp>
      <p:sp>
        <p:nvSpPr>
          <p:cNvPr id="14" name="PoljeZBesedilom 13"/>
          <p:cNvSpPr txBox="1"/>
          <p:nvPr/>
        </p:nvSpPr>
        <p:spPr>
          <a:xfrm>
            <a:off x="9363093" y="1647550"/>
            <a:ext cx="1116013" cy="369332"/>
          </a:xfrm>
          <a:prstGeom prst="rect">
            <a:avLst/>
          </a:prstGeom>
          <a:noFill/>
        </p:spPr>
        <p:txBody>
          <a:bodyPr wrap="square" rtlCol="0">
            <a:spAutoFit/>
          </a:bodyPr>
          <a:lstStyle/>
          <a:p>
            <a:r>
              <a:rPr lang="sl-SI" dirty="0" smtClean="0"/>
              <a:t>svizec</a:t>
            </a:r>
            <a:endParaRPr lang="sl-SI" dirty="0"/>
          </a:p>
        </p:txBody>
      </p:sp>
    </p:spTree>
    <p:extLst>
      <p:ext uri="{BB962C8B-B14F-4D97-AF65-F5344CB8AC3E}">
        <p14:creationId xmlns="" xmlns:p14="http://schemas.microsoft.com/office/powerpoint/2010/main" val="3156068327"/>
      </p:ext>
    </p:extLst>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286691" y="2207624"/>
            <a:ext cx="6995160" cy="2076993"/>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pPr>
              <a:lnSpc>
                <a:spcPct val="100000"/>
              </a:lnSpc>
            </a:pPr>
            <a:r>
              <a:rPr lang="sl-SI" dirty="0" smtClean="0"/>
              <a:t>                </a:t>
            </a:r>
            <a:br>
              <a:rPr lang="sl-SI" dirty="0" smtClean="0"/>
            </a:br>
            <a:r>
              <a:rPr lang="sl-SI" dirty="0"/>
              <a:t> </a:t>
            </a:r>
            <a:r>
              <a:rPr lang="sl-SI" dirty="0" smtClean="0"/>
              <a:t>                To je gorski svet.</a:t>
            </a:r>
            <a:br>
              <a:rPr lang="sl-SI" dirty="0" smtClean="0"/>
            </a:br>
            <a:r>
              <a:rPr lang="sl-SI" sz="2200" dirty="0" smtClean="0">
                <a:solidFill>
                  <a:schemeClr val="accent1">
                    <a:lumMod val="50000"/>
                  </a:schemeClr>
                </a:solidFill>
              </a:rPr>
              <a:t>Na Zemlji imamo tudi različno visoke vzpetine. Manjše vzpetine so griči, višje so hribi in najvišje so gore. Nižji del gorskega sveta je poraščen, najvišji deli gora pa so brez rastlin.</a:t>
            </a:r>
            <a:r>
              <a:rPr lang="sl-SI" sz="2200" dirty="0" smtClean="0"/>
              <a:t/>
            </a:r>
            <a:br>
              <a:rPr lang="sl-SI" sz="2200" dirty="0" smtClean="0"/>
            </a:br>
            <a:endParaRPr lang="sl-SI" sz="2200" dirty="0"/>
          </a:p>
        </p:txBody>
      </p:sp>
      <p:pic>
        <p:nvPicPr>
          <p:cNvPr id="4" name="Označba mesta vsebine 3"/>
          <p:cNvPicPr>
            <a:picLocks noGrp="1" noChangeAspect="1"/>
          </p:cNvPicPr>
          <p:nvPr>
            <p:ph idx="1"/>
          </p:nvPr>
        </p:nvPicPr>
        <p:blipFill rotWithShape="1">
          <a:blip r:embed="rId2" cstate="email">
            <a:extLst>
              <a:ext uri="{28A0092B-C50C-407E-A947-70E740481C1C}">
                <a14:useLocalDpi xmlns="" xmlns:a14="http://schemas.microsoft.com/office/drawing/2010/main"/>
              </a:ext>
            </a:extLst>
          </a:blip>
          <a:srcRect/>
          <a:stretch/>
        </p:blipFill>
        <p:spPr>
          <a:xfrm>
            <a:off x="8570178" y="2634539"/>
            <a:ext cx="2232027" cy="14478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Slika 4"/>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2897262" y="4820158"/>
            <a:ext cx="1717140" cy="1373116"/>
          </a:xfrm>
          <a:prstGeom prst="rect">
            <a:avLst/>
          </a:prstGeom>
        </p:spPr>
      </p:pic>
      <p:pic>
        <p:nvPicPr>
          <p:cNvPr id="6" name="Slika 5"/>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5687863" y="4820158"/>
            <a:ext cx="1830821" cy="1373116"/>
          </a:xfrm>
          <a:prstGeom prst="rect">
            <a:avLst/>
          </a:prstGeom>
        </p:spPr>
      </p:pic>
      <p:pic>
        <p:nvPicPr>
          <p:cNvPr id="7" name="Slika 6"/>
          <p:cNvPicPr>
            <a:picLocks noChangeAspect="1"/>
          </p:cNvPicPr>
          <p:nvPr/>
        </p:nvPicPr>
        <p:blipFill rotWithShape="1">
          <a:blip r:embed="rId5" cstate="email">
            <a:extLst>
              <a:ext uri="{28A0092B-C50C-407E-A947-70E740481C1C}">
                <a14:useLocalDpi xmlns="" xmlns:a14="http://schemas.microsoft.com/office/drawing/2010/main"/>
              </a:ext>
            </a:extLst>
          </a:blip>
          <a:srcRect/>
          <a:stretch/>
        </p:blipFill>
        <p:spPr>
          <a:xfrm>
            <a:off x="512717" y="361406"/>
            <a:ext cx="2129246" cy="12581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Slika 7"/>
          <p:cNvPicPr>
            <a:picLocks noChangeAspect="1"/>
          </p:cNvPicPr>
          <p:nvPr/>
        </p:nvPicPr>
        <p:blipFill rotWithShape="1">
          <a:blip r:embed="rId6" cstate="email">
            <a:extLst>
              <a:ext uri="{28A0092B-C50C-407E-A947-70E740481C1C}">
                <a14:useLocalDpi xmlns="" xmlns:a14="http://schemas.microsoft.com/office/drawing/2010/main"/>
              </a:ext>
            </a:extLst>
          </a:blip>
          <a:srcRect/>
          <a:stretch/>
        </p:blipFill>
        <p:spPr>
          <a:xfrm>
            <a:off x="8752894" y="430936"/>
            <a:ext cx="2049311" cy="1243177"/>
          </a:xfrm>
          <a:prstGeom prst="rect">
            <a:avLst/>
          </a:prstGeom>
        </p:spPr>
      </p:pic>
      <p:pic>
        <p:nvPicPr>
          <p:cNvPr id="9" name="Slika 8"/>
          <p:cNvPicPr>
            <a:picLocks noChangeAspect="1"/>
          </p:cNvPicPr>
          <p:nvPr/>
        </p:nvPicPr>
        <p:blipFill rotWithShape="1">
          <a:blip r:embed="rId7" cstate="email">
            <a:extLst>
              <a:ext uri="{28A0092B-C50C-407E-A947-70E740481C1C}">
                <a14:useLocalDpi xmlns="" xmlns:a14="http://schemas.microsoft.com/office/drawing/2010/main"/>
              </a:ext>
            </a:extLst>
          </a:blip>
          <a:srcRect/>
          <a:stretch/>
        </p:blipFill>
        <p:spPr>
          <a:xfrm>
            <a:off x="3057522" y="430936"/>
            <a:ext cx="2063117" cy="1242966"/>
          </a:xfrm>
          <a:prstGeom prst="rect">
            <a:avLst/>
          </a:prstGeom>
        </p:spPr>
      </p:pic>
      <p:pic>
        <p:nvPicPr>
          <p:cNvPr id="10" name="Slika 9"/>
          <p:cNvPicPr>
            <a:picLocks noChangeAspect="1"/>
          </p:cNvPicPr>
          <p:nvPr/>
        </p:nvPicPr>
        <p:blipFill rotWithShape="1">
          <a:blip r:embed="rId8" cstate="print"/>
          <a:srcRect t="35276" b="35923"/>
          <a:stretch/>
        </p:blipFill>
        <p:spPr>
          <a:xfrm>
            <a:off x="6080760" y="466080"/>
            <a:ext cx="1948710" cy="1172678"/>
          </a:xfrm>
          <a:prstGeom prst="rect">
            <a:avLst/>
          </a:prstGeom>
        </p:spPr>
      </p:pic>
      <p:sp>
        <p:nvSpPr>
          <p:cNvPr id="11" name="PoljeZBesedilom 10"/>
          <p:cNvSpPr txBox="1"/>
          <p:nvPr/>
        </p:nvSpPr>
        <p:spPr>
          <a:xfrm>
            <a:off x="822960" y="1619597"/>
            <a:ext cx="1508760" cy="369332"/>
          </a:xfrm>
          <a:prstGeom prst="rect">
            <a:avLst/>
          </a:prstGeom>
          <a:noFill/>
        </p:spPr>
        <p:txBody>
          <a:bodyPr wrap="square" rtlCol="0">
            <a:spAutoFit/>
          </a:bodyPr>
          <a:lstStyle/>
          <a:p>
            <a:r>
              <a:rPr lang="sl-SI" dirty="0"/>
              <a:t>p</a:t>
            </a:r>
            <a:r>
              <a:rPr lang="sl-SI" dirty="0" smtClean="0"/>
              <a:t>laninski orel</a:t>
            </a:r>
            <a:endParaRPr lang="sl-SI" dirty="0"/>
          </a:p>
        </p:txBody>
      </p:sp>
      <p:sp>
        <p:nvSpPr>
          <p:cNvPr id="12" name="PoljeZBesedilom 11"/>
          <p:cNvSpPr txBox="1"/>
          <p:nvPr/>
        </p:nvSpPr>
        <p:spPr>
          <a:xfrm>
            <a:off x="3170226" y="1612195"/>
            <a:ext cx="1541417" cy="369332"/>
          </a:xfrm>
          <a:prstGeom prst="rect">
            <a:avLst/>
          </a:prstGeom>
          <a:noFill/>
        </p:spPr>
        <p:txBody>
          <a:bodyPr wrap="square" rtlCol="0">
            <a:spAutoFit/>
          </a:bodyPr>
          <a:lstStyle/>
          <a:p>
            <a:r>
              <a:rPr lang="sl-SI" dirty="0" smtClean="0"/>
              <a:t>          gams</a:t>
            </a:r>
            <a:endParaRPr lang="sl-SI" dirty="0"/>
          </a:p>
        </p:txBody>
      </p:sp>
      <p:sp>
        <p:nvSpPr>
          <p:cNvPr id="13" name="PoljeZBesedilom 12"/>
          <p:cNvSpPr txBox="1"/>
          <p:nvPr/>
        </p:nvSpPr>
        <p:spPr>
          <a:xfrm>
            <a:off x="6603273" y="1619597"/>
            <a:ext cx="1391194" cy="369332"/>
          </a:xfrm>
          <a:prstGeom prst="rect">
            <a:avLst/>
          </a:prstGeom>
          <a:noFill/>
        </p:spPr>
        <p:txBody>
          <a:bodyPr wrap="square" rtlCol="0">
            <a:spAutoFit/>
          </a:bodyPr>
          <a:lstStyle/>
          <a:p>
            <a:r>
              <a:rPr lang="sl-SI" dirty="0" smtClean="0"/>
              <a:t>kozorog</a:t>
            </a:r>
            <a:endParaRPr lang="sl-SI" dirty="0"/>
          </a:p>
        </p:txBody>
      </p:sp>
      <p:sp>
        <p:nvSpPr>
          <p:cNvPr id="14" name="PoljeZBesedilom 13"/>
          <p:cNvSpPr txBox="1"/>
          <p:nvPr/>
        </p:nvSpPr>
        <p:spPr>
          <a:xfrm>
            <a:off x="9363093" y="1647550"/>
            <a:ext cx="1116013" cy="369332"/>
          </a:xfrm>
          <a:prstGeom prst="rect">
            <a:avLst/>
          </a:prstGeom>
          <a:noFill/>
        </p:spPr>
        <p:txBody>
          <a:bodyPr wrap="square" rtlCol="0">
            <a:spAutoFit/>
          </a:bodyPr>
          <a:lstStyle/>
          <a:p>
            <a:r>
              <a:rPr lang="sl-SI" dirty="0" smtClean="0"/>
              <a:t>svizec</a:t>
            </a:r>
            <a:endParaRPr lang="sl-SI" dirty="0"/>
          </a:p>
        </p:txBody>
      </p:sp>
      <p:sp>
        <p:nvSpPr>
          <p:cNvPr id="15" name="PoljeZBesedilom 14"/>
          <p:cNvSpPr txBox="1"/>
          <p:nvPr/>
        </p:nvSpPr>
        <p:spPr>
          <a:xfrm>
            <a:off x="3226524" y="6193274"/>
            <a:ext cx="1123406" cy="369332"/>
          </a:xfrm>
          <a:prstGeom prst="rect">
            <a:avLst/>
          </a:prstGeom>
          <a:noFill/>
        </p:spPr>
        <p:txBody>
          <a:bodyPr wrap="square" rtlCol="0">
            <a:spAutoFit/>
          </a:bodyPr>
          <a:lstStyle/>
          <a:p>
            <a:r>
              <a:rPr lang="sl-SI" dirty="0" smtClean="0"/>
              <a:t>encijan</a:t>
            </a:r>
            <a:endParaRPr lang="sl-SI" dirty="0"/>
          </a:p>
        </p:txBody>
      </p:sp>
      <p:sp>
        <p:nvSpPr>
          <p:cNvPr id="16" name="PoljeZBesedilom 15"/>
          <p:cNvSpPr txBox="1"/>
          <p:nvPr/>
        </p:nvSpPr>
        <p:spPr>
          <a:xfrm>
            <a:off x="6033868" y="6193274"/>
            <a:ext cx="1138813" cy="369332"/>
          </a:xfrm>
          <a:prstGeom prst="rect">
            <a:avLst/>
          </a:prstGeom>
          <a:noFill/>
        </p:spPr>
        <p:txBody>
          <a:bodyPr wrap="square" rtlCol="0">
            <a:spAutoFit/>
          </a:bodyPr>
          <a:lstStyle/>
          <a:p>
            <a:r>
              <a:rPr lang="sl-SI" dirty="0" smtClean="0"/>
              <a:t>planika</a:t>
            </a:r>
            <a:endParaRPr lang="sl-SI" dirty="0"/>
          </a:p>
        </p:txBody>
      </p:sp>
    </p:spTree>
    <p:extLst>
      <p:ext uri="{BB962C8B-B14F-4D97-AF65-F5344CB8AC3E}">
        <p14:creationId xmlns="" xmlns:p14="http://schemas.microsoft.com/office/powerpoint/2010/main" val="3156068327"/>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KATERA  ŽIVLJENJSKA  OKOLJA  VIDIŠ?</a:t>
            </a:r>
            <a:endParaRPr lang="sl-SI" dirty="0"/>
          </a:p>
        </p:txBody>
      </p:sp>
      <p:pic>
        <p:nvPicPr>
          <p:cNvPr id="4" name="Označba mesta vsebine 3"/>
          <p:cNvPicPr>
            <a:picLocks noGrp="1" noChangeAspect="1"/>
          </p:cNvPicPr>
          <p:nvPr>
            <p:ph idx="1"/>
          </p:nvPr>
        </p:nvPicPr>
        <p:blipFill>
          <a:blip r:embed="rId2" cstate="print"/>
          <a:stretch>
            <a:fillRect/>
          </a:stretch>
        </p:blipFill>
        <p:spPr>
          <a:xfrm>
            <a:off x="438610" y="1528467"/>
            <a:ext cx="4859231" cy="3644423"/>
          </a:xfrm>
          <a:prstGeom prst="rect">
            <a:avLst/>
          </a:prstGeom>
        </p:spPr>
      </p:pic>
      <p:pic>
        <p:nvPicPr>
          <p:cNvPr id="5" name="Slika 4"/>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5999597" y="1673702"/>
            <a:ext cx="5255591" cy="3499188"/>
          </a:xfrm>
          <a:prstGeom prst="rect">
            <a:avLst/>
          </a:prstGeom>
        </p:spPr>
      </p:pic>
    </p:spTree>
    <p:extLst>
      <p:ext uri="{BB962C8B-B14F-4D97-AF65-F5344CB8AC3E}">
        <p14:creationId xmlns="" xmlns:p14="http://schemas.microsoft.com/office/powerpoint/2010/main" val="175580903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12179" y="3975835"/>
            <a:ext cx="10685417" cy="1062222"/>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sl-SI" dirty="0" smtClean="0"/>
              <a:t/>
            </a:r>
            <a:br>
              <a:rPr lang="sl-SI" dirty="0" smtClean="0"/>
            </a:br>
            <a:r>
              <a:rPr lang="sl-SI" dirty="0" smtClean="0"/>
              <a:t>                                To sta jezero in reka. </a:t>
            </a:r>
            <a:br>
              <a:rPr lang="sl-SI" dirty="0" smtClean="0"/>
            </a:br>
            <a:r>
              <a:rPr lang="sl-SI" sz="2200" dirty="0" smtClean="0">
                <a:solidFill>
                  <a:schemeClr val="accent1">
                    <a:lumMod val="50000"/>
                  </a:schemeClr>
                </a:solidFill>
              </a:rPr>
              <a:t>Jezero je stoječa voda obdana s kopnim. </a:t>
            </a:r>
            <a:r>
              <a:rPr lang="sl-SI" sz="2200" dirty="0">
                <a:solidFill>
                  <a:schemeClr val="accent1">
                    <a:lumMod val="50000"/>
                  </a:schemeClr>
                </a:solidFill>
              </a:rPr>
              <a:t>Lahko ima tudi dotok in iztok </a:t>
            </a:r>
            <a:r>
              <a:rPr lang="sl-SI" sz="2200" dirty="0" smtClean="0">
                <a:solidFill>
                  <a:schemeClr val="accent1">
                    <a:lumMod val="50000"/>
                  </a:schemeClr>
                </a:solidFill>
              </a:rPr>
              <a:t>vode. Reka pa  je tekoča voda.</a:t>
            </a:r>
            <a:r>
              <a:rPr lang="sl-SI" sz="2200" dirty="0" smtClean="0"/>
              <a:t/>
            </a:r>
            <a:br>
              <a:rPr lang="sl-SI" sz="2200" dirty="0" smtClean="0"/>
            </a:br>
            <a:r>
              <a:rPr lang="sl-SI" sz="2200" dirty="0" smtClean="0"/>
              <a:t/>
            </a:r>
            <a:br>
              <a:rPr lang="sl-SI" sz="2200" dirty="0" smtClean="0"/>
            </a:br>
            <a:r>
              <a:rPr lang="sl-SI" sz="2000" dirty="0" smtClean="0"/>
              <a:t>. </a:t>
            </a:r>
            <a:endParaRPr lang="sl-SI" dirty="0"/>
          </a:p>
        </p:txBody>
      </p:sp>
      <p:pic>
        <p:nvPicPr>
          <p:cNvPr id="4" name="Označba mesta vsebine 3"/>
          <p:cNvPicPr>
            <a:picLocks noGrp="1" noChangeAspect="1"/>
          </p:cNvPicPr>
          <p:nvPr>
            <p:ph idx="1"/>
          </p:nvPr>
        </p:nvPicPr>
        <p:blipFill rotWithShape="1">
          <a:blip r:embed="rId2" cstate="email">
            <a:extLst>
              <a:ext uri="{28A0092B-C50C-407E-A947-70E740481C1C}">
                <a14:useLocalDpi xmlns="" xmlns:a14="http://schemas.microsoft.com/office/drawing/2010/main"/>
              </a:ext>
            </a:extLst>
          </a:blip>
          <a:srcRect/>
          <a:stretch/>
        </p:blipFill>
        <p:spPr>
          <a:xfrm>
            <a:off x="3807961" y="2367057"/>
            <a:ext cx="4552406" cy="1497889"/>
          </a:xfrm>
          <a:prstGeom prst="rect">
            <a:avLst/>
          </a:prstGeom>
        </p:spPr>
      </p:pic>
    </p:spTree>
    <p:extLst>
      <p:ext uri="{BB962C8B-B14F-4D97-AF65-F5344CB8AC3E}">
        <p14:creationId xmlns="" xmlns:p14="http://schemas.microsoft.com/office/powerpoint/2010/main" val="225518190"/>
      </p:ext>
    </p:extLst>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12179" y="3975835"/>
            <a:ext cx="10685417" cy="1062222"/>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sl-SI" dirty="0" smtClean="0"/>
              <a:t/>
            </a:r>
            <a:br>
              <a:rPr lang="sl-SI" dirty="0" smtClean="0"/>
            </a:br>
            <a:r>
              <a:rPr lang="sl-SI" dirty="0" smtClean="0"/>
              <a:t>                                To sta jezero in reka. </a:t>
            </a:r>
            <a:br>
              <a:rPr lang="sl-SI" dirty="0" smtClean="0"/>
            </a:br>
            <a:r>
              <a:rPr lang="sl-SI" sz="2200" dirty="0" smtClean="0">
                <a:solidFill>
                  <a:schemeClr val="accent1">
                    <a:lumMod val="50000"/>
                  </a:schemeClr>
                </a:solidFill>
              </a:rPr>
              <a:t>Jezero je stoječa voda obdana s kopnim. </a:t>
            </a:r>
            <a:r>
              <a:rPr lang="sl-SI" sz="2200" dirty="0">
                <a:solidFill>
                  <a:schemeClr val="accent1">
                    <a:lumMod val="50000"/>
                  </a:schemeClr>
                </a:solidFill>
              </a:rPr>
              <a:t>Lahko ima tudi dotok in iztok </a:t>
            </a:r>
            <a:r>
              <a:rPr lang="sl-SI" sz="2200" dirty="0" smtClean="0">
                <a:solidFill>
                  <a:schemeClr val="accent1">
                    <a:lumMod val="50000"/>
                  </a:schemeClr>
                </a:solidFill>
              </a:rPr>
              <a:t>vode. Reka pa  je tekoča voda.</a:t>
            </a:r>
            <a:r>
              <a:rPr lang="sl-SI" sz="2200" dirty="0" smtClean="0"/>
              <a:t/>
            </a:r>
            <a:br>
              <a:rPr lang="sl-SI" sz="2200" dirty="0" smtClean="0"/>
            </a:br>
            <a:r>
              <a:rPr lang="sl-SI" sz="2200" dirty="0" smtClean="0"/>
              <a:t/>
            </a:r>
            <a:br>
              <a:rPr lang="sl-SI" sz="2200" dirty="0" smtClean="0"/>
            </a:br>
            <a:r>
              <a:rPr lang="sl-SI" sz="2000" dirty="0" smtClean="0"/>
              <a:t>. </a:t>
            </a:r>
            <a:endParaRPr lang="sl-SI" dirty="0"/>
          </a:p>
        </p:txBody>
      </p:sp>
      <p:pic>
        <p:nvPicPr>
          <p:cNvPr id="4" name="Označba mesta vsebine 3"/>
          <p:cNvPicPr>
            <a:picLocks noGrp="1" noChangeAspect="1"/>
          </p:cNvPicPr>
          <p:nvPr>
            <p:ph idx="1"/>
          </p:nvPr>
        </p:nvPicPr>
        <p:blipFill rotWithShape="1">
          <a:blip r:embed="rId2" cstate="email">
            <a:extLst>
              <a:ext uri="{28A0092B-C50C-407E-A947-70E740481C1C}">
                <a14:useLocalDpi xmlns="" xmlns:a14="http://schemas.microsoft.com/office/drawing/2010/main"/>
              </a:ext>
            </a:extLst>
          </a:blip>
          <a:srcRect/>
          <a:stretch/>
        </p:blipFill>
        <p:spPr>
          <a:xfrm>
            <a:off x="3807961" y="2367057"/>
            <a:ext cx="4552406" cy="1497889"/>
          </a:xfrm>
          <a:prstGeom prst="rect">
            <a:avLst/>
          </a:prstGeom>
        </p:spPr>
      </p:pic>
      <p:pic>
        <p:nvPicPr>
          <p:cNvPr id="6" name="Slika 5"/>
          <p:cNvPicPr>
            <a:picLocks noChangeAspect="1"/>
          </p:cNvPicPr>
          <p:nvPr/>
        </p:nvPicPr>
        <p:blipFill rotWithShape="1">
          <a:blip r:embed="rId3" cstate="email">
            <a:extLst>
              <a:ext uri="{28A0092B-C50C-407E-A947-70E740481C1C}">
                <a14:useLocalDpi xmlns="" xmlns:a14="http://schemas.microsoft.com/office/drawing/2010/main"/>
              </a:ext>
            </a:extLst>
          </a:blip>
          <a:srcRect/>
          <a:stretch/>
        </p:blipFill>
        <p:spPr>
          <a:xfrm>
            <a:off x="2978459" y="381595"/>
            <a:ext cx="2191282" cy="11388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Slika 6"/>
          <p:cNvPicPr>
            <a:picLocks noChangeAspect="1"/>
          </p:cNvPicPr>
          <p:nvPr/>
        </p:nvPicPr>
        <p:blipFill rotWithShape="1">
          <a:blip r:embed="rId4" cstate="email">
            <a:extLst>
              <a:ext uri="{28A0092B-C50C-407E-A947-70E740481C1C}">
                <a14:useLocalDpi xmlns="" xmlns:a14="http://schemas.microsoft.com/office/drawing/2010/main"/>
              </a:ext>
            </a:extLst>
          </a:blip>
          <a:srcRect t="-1640"/>
          <a:stretch/>
        </p:blipFill>
        <p:spPr>
          <a:xfrm>
            <a:off x="509451" y="395326"/>
            <a:ext cx="1867989" cy="12148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PoljeZBesedilom 7"/>
          <p:cNvSpPr txBox="1"/>
          <p:nvPr/>
        </p:nvSpPr>
        <p:spPr>
          <a:xfrm>
            <a:off x="509451" y="1604286"/>
            <a:ext cx="1776549" cy="369332"/>
          </a:xfrm>
          <a:prstGeom prst="rect">
            <a:avLst/>
          </a:prstGeom>
          <a:noFill/>
        </p:spPr>
        <p:txBody>
          <a:bodyPr wrap="square" rtlCol="0">
            <a:spAutoFit/>
          </a:bodyPr>
          <a:lstStyle/>
          <a:p>
            <a:r>
              <a:rPr lang="sl-SI" dirty="0" smtClean="0"/>
              <a:t>          labod</a:t>
            </a:r>
            <a:endParaRPr lang="sl-SI" dirty="0"/>
          </a:p>
        </p:txBody>
      </p:sp>
      <p:sp>
        <p:nvSpPr>
          <p:cNvPr id="9" name="PoljeZBesedilom 8"/>
          <p:cNvSpPr txBox="1"/>
          <p:nvPr/>
        </p:nvSpPr>
        <p:spPr>
          <a:xfrm>
            <a:off x="2958864" y="1563031"/>
            <a:ext cx="2191282" cy="376488"/>
          </a:xfrm>
          <a:prstGeom prst="rect">
            <a:avLst/>
          </a:prstGeom>
          <a:noFill/>
        </p:spPr>
        <p:txBody>
          <a:bodyPr wrap="square" rtlCol="0">
            <a:spAutoFit/>
          </a:bodyPr>
          <a:lstStyle/>
          <a:p>
            <a:r>
              <a:rPr lang="sl-SI" dirty="0" smtClean="0"/>
              <a:t>        vodni drsalec</a:t>
            </a:r>
            <a:endParaRPr lang="sl-SI" dirty="0"/>
          </a:p>
        </p:txBody>
      </p:sp>
      <p:sp>
        <p:nvSpPr>
          <p:cNvPr id="11" name="PoljeZBesedilom 10"/>
          <p:cNvSpPr txBox="1"/>
          <p:nvPr/>
        </p:nvSpPr>
        <p:spPr>
          <a:xfrm>
            <a:off x="5955990" y="1592426"/>
            <a:ext cx="1580609" cy="369332"/>
          </a:xfrm>
          <a:prstGeom prst="rect">
            <a:avLst/>
          </a:prstGeom>
          <a:noFill/>
        </p:spPr>
        <p:txBody>
          <a:bodyPr wrap="square" rtlCol="0">
            <a:spAutoFit/>
          </a:bodyPr>
          <a:lstStyle/>
          <a:p>
            <a:r>
              <a:rPr lang="sl-SI" dirty="0" smtClean="0"/>
              <a:t>        vidra</a:t>
            </a:r>
            <a:endParaRPr lang="sl-SI" dirty="0"/>
          </a:p>
        </p:txBody>
      </p:sp>
      <p:pic>
        <p:nvPicPr>
          <p:cNvPr id="12" name="Slika 11"/>
          <p:cNvPicPr>
            <a:picLocks noChangeAspect="1"/>
          </p:cNvPicPr>
          <p:nvPr/>
        </p:nvPicPr>
        <p:blipFill>
          <a:blip r:embed="rId5" cstate="email">
            <a:extLst>
              <a:ext uri="{28A0092B-C50C-407E-A947-70E740481C1C}">
                <a14:useLocalDpi xmlns="" xmlns:a14="http://schemas.microsoft.com/office/drawing/2010/main"/>
              </a:ext>
            </a:extLst>
          </a:blip>
          <a:stretch>
            <a:fillRect/>
          </a:stretch>
        </p:blipFill>
        <p:spPr>
          <a:xfrm>
            <a:off x="5823011" y="385763"/>
            <a:ext cx="1872345" cy="12482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Slika 14"/>
          <p:cNvPicPr>
            <a:picLocks noChangeAspect="1"/>
          </p:cNvPicPr>
          <p:nvPr/>
        </p:nvPicPr>
        <p:blipFill>
          <a:blip r:embed="rId6" cstate="email">
            <a:extLst>
              <a:ext uri="{28A0092B-C50C-407E-A947-70E740481C1C}">
                <a14:useLocalDpi xmlns="" xmlns:a14="http://schemas.microsoft.com/office/drawing/2010/main"/>
              </a:ext>
            </a:extLst>
          </a:blip>
          <a:stretch>
            <a:fillRect/>
          </a:stretch>
        </p:blipFill>
        <p:spPr>
          <a:xfrm>
            <a:off x="7981405" y="385763"/>
            <a:ext cx="1889579" cy="10628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6" name="PoljeZBesedilom 15"/>
          <p:cNvSpPr txBox="1"/>
          <p:nvPr/>
        </p:nvSpPr>
        <p:spPr>
          <a:xfrm>
            <a:off x="8277316" y="1456835"/>
            <a:ext cx="1593668" cy="369332"/>
          </a:xfrm>
          <a:prstGeom prst="rect">
            <a:avLst/>
          </a:prstGeom>
          <a:noFill/>
        </p:spPr>
        <p:txBody>
          <a:bodyPr wrap="square" rtlCol="0">
            <a:spAutoFit/>
          </a:bodyPr>
          <a:lstStyle/>
          <a:p>
            <a:r>
              <a:rPr lang="sl-SI" dirty="0"/>
              <a:t>k</a:t>
            </a:r>
            <a:r>
              <a:rPr lang="sl-SI" dirty="0" smtClean="0"/>
              <a:t>ačji pastir</a:t>
            </a:r>
            <a:endParaRPr lang="sl-SI" dirty="0"/>
          </a:p>
        </p:txBody>
      </p:sp>
      <p:pic>
        <p:nvPicPr>
          <p:cNvPr id="17" name="Slika 16"/>
          <p:cNvPicPr>
            <a:picLocks noChangeAspect="1"/>
          </p:cNvPicPr>
          <p:nvPr/>
        </p:nvPicPr>
        <p:blipFill rotWithShape="1">
          <a:blip r:embed="rId7" cstate="email">
            <a:extLst>
              <a:ext uri="{28A0092B-C50C-407E-A947-70E740481C1C}">
                <a14:useLocalDpi xmlns="" xmlns:a14="http://schemas.microsoft.com/office/drawing/2010/main"/>
              </a:ext>
            </a:extLst>
          </a:blip>
          <a:srcRect/>
          <a:stretch/>
        </p:blipFill>
        <p:spPr>
          <a:xfrm>
            <a:off x="10081809" y="387194"/>
            <a:ext cx="1728651" cy="14017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8" name="PoljeZBesedilom 17"/>
          <p:cNvSpPr txBox="1"/>
          <p:nvPr/>
        </p:nvSpPr>
        <p:spPr>
          <a:xfrm>
            <a:off x="10389279" y="1788952"/>
            <a:ext cx="1480549" cy="369332"/>
          </a:xfrm>
          <a:prstGeom prst="rect">
            <a:avLst/>
          </a:prstGeom>
          <a:noFill/>
        </p:spPr>
        <p:txBody>
          <a:bodyPr wrap="square" rtlCol="0">
            <a:spAutoFit/>
          </a:bodyPr>
          <a:lstStyle/>
          <a:p>
            <a:r>
              <a:rPr lang="sl-SI" dirty="0" smtClean="0"/>
              <a:t>     čaplja</a:t>
            </a:r>
            <a:endParaRPr lang="sl-SI" dirty="0"/>
          </a:p>
        </p:txBody>
      </p:sp>
      <p:pic>
        <p:nvPicPr>
          <p:cNvPr id="19" name="Slika 18"/>
          <p:cNvPicPr>
            <a:picLocks noChangeAspect="1"/>
          </p:cNvPicPr>
          <p:nvPr/>
        </p:nvPicPr>
        <p:blipFill rotWithShape="1">
          <a:blip r:embed="rId8" cstate="email">
            <a:extLst>
              <a:ext uri="{28A0092B-C50C-407E-A947-70E740481C1C}">
                <a14:useLocalDpi xmlns="" xmlns:a14="http://schemas.microsoft.com/office/drawing/2010/main"/>
              </a:ext>
            </a:extLst>
          </a:blip>
          <a:srcRect/>
          <a:stretch/>
        </p:blipFill>
        <p:spPr>
          <a:xfrm>
            <a:off x="336462" y="2094059"/>
            <a:ext cx="1982195" cy="11837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0" name="PoljeZBesedilom 19"/>
          <p:cNvSpPr txBox="1"/>
          <p:nvPr/>
        </p:nvSpPr>
        <p:spPr>
          <a:xfrm>
            <a:off x="457200" y="3277841"/>
            <a:ext cx="1528355" cy="369332"/>
          </a:xfrm>
          <a:prstGeom prst="rect">
            <a:avLst/>
          </a:prstGeom>
          <a:noFill/>
        </p:spPr>
        <p:txBody>
          <a:bodyPr wrap="square" rtlCol="0">
            <a:spAutoFit/>
          </a:bodyPr>
          <a:lstStyle/>
          <a:p>
            <a:r>
              <a:rPr lang="sl-SI" dirty="0" smtClean="0"/>
              <a:t>         ribe</a:t>
            </a:r>
            <a:endParaRPr lang="sl-SI" dirty="0"/>
          </a:p>
        </p:txBody>
      </p:sp>
      <p:pic>
        <p:nvPicPr>
          <p:cNvPr id="21" name="Slika 20"/>
          <p:cNvPicPr>
            <a:picLocks noChangeAspect="1"/>
          </p:cNvPicPr>
          <p:nvPr/>
        </p:nvPicPr>
        <p:blipFill rotWithShape="1">
          <a:blip r:embed="rId9" cstate="email">
            <a:extLst>
              <a:ext uri="{28A0092B-C50C-407E-A947-70E740481C1C}">
                <a14:useLocalDpi xmlns="" xmlns:a14="http://schemas.microsoft.com/office/drawing/2010/main"/>
              </a:ext>
            </a:extLst>
          </a:blip>
          <a:srcRect/>
          <a:stretch/>
        </p:blipFill>
        <p:spPr>
          <a:xfrm>
            <a:off x="10182773" y="2287837"/>
            <a:ext cx="1526721" cy="11667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2" name="PoljeZBesedilom 21"/>
          <p:cNvSpPr txBox="1"/>
          <p:nvPr/>
        </p:nvSpPr>
        <p:spPr>
          <a:xfrm>
            <a:off x="10294669" y="3400841"/>
            <a:ext cx="1302927" cy="369332"/>
          </a:xfrm>
          <a:prstGeom prst="rect">
            <a:avLst/>
          </a:prstGeom>
          <a:noFill/>
        </p:spPr>
        <p:txBody>
          <a:bodyPr wrap="square" rtlCol="0">
            <a:spAutoFit/>
          </a:bodyPr>
          <a:lstStyle/>
          <a:p>
            <a:r>
              <a:rPr lang="sl-SI" dirty="0" smtClean="0"/>
              <a:t>        raca</a:t>
            </a:r>
            <a:endParaRPr lang="sl-SI" dirty="0"/>
          </a:p>
        </p:txBody>
      </p:sp>
    </p:spTree>
    <p:extLst>
      <p:ext uri="{BB962C8B-B14F-4D97-AF65-F5344CB8AC3E}">
        <p14:creationId xmlns="" xmlns:p14="http://schemas.microsoft.com/office/powerpoint/2010/main" val="225518190"/>
      </p:ext>
    </p:extLst>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12179" y="3975835"/>
            <a:ext cx="10685417" cy="1062222"/>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r>
              <a:rPr lang="sl-SI" dirty="0" smtClean="0"/>
              <a:t/>
            </a:r>
            <a:br>
              <a:rPr lang="sl-SI" dirty="0" smtClean="0"/>
            </a:br>
            <a:r>
              <a:rPr lang="sl-SI" dirty="0" smtClean="0"/>
              <a:t>                                To sta jezero in reka. </a:t>
            </a:r>
            <a:br>
              <a:rPr lang="sl-SI" dirty="0" smtClean="0"/>
            </a:br>
            <a:r>
              <a:rPr lang="sl-SI" sz="2200" dirty="0" smtClean="0">
                <a:solidFill>
                  <a:schemeClr val="accent1">
                    <a:lumMod val="50000"/>
                  </a:schemeClr>
                </a:solidFill>
              </a:rPr>
              <a:t>Jezero je stoječa voda obdana s kopnim. </a:t>
            </a:r>
            <a:r>
              <a:rPr lang="sl-SI" sz="2200" dirty="0">
                <a:solidFill>
                  <a:schemeClr val="accent1">
                    <a:lumMod val="50000"/>
                  </a:schemeClr>
                </a:solidFill>
              </a:rPr>
              <a:t>Lahko ima tudi dotok in iztok </a:t>
            </a:r>
            <a:r>
              <a:rPr lang="sl-SI" sz="2200" dirty="0" smtClean="0">
                <a:solidFill>
                  <a:schemeClr val="accent1">
                    <a:lumMod val="50000"/>
                  </a:schemeClr>
                </a:solidFill>
              </a:rPr>
              <a:t>vode. Reka pa  je tekoča voda.</a:t>
            </a:r>
            <a:r>
              <a:rPr lang="sl-SI" sz="2200" dirty="0" smtClean="0"/>
              <a:t/>
            </a:r>
            <a:br>
              <a:rPr lang="sl-SI" sz="2200" dirty="0" smtClean="0"/>
            </a:br>
            <a:r>
              <a:rPr lang="sl-SI" sz="2200" dirty="0" smtClean="0"/>
              <a:t/>
            </a:r>
            <a:br>
              <a:rPr lang="sl-SI" sz="2200" dirty="0" smtClean="0"/>
            </a:br>
            <a:r>
              <a:rPr lang="sl-SI" sz="2000" dirty="0" smtClean="0"/>
              <a:t>. </a:t>
            </a:r>
            <a:endParaRPr lang="sl-SI" dirty="0"/>
          </a:p>
        </p:txBody>
      </p:sp>
      <p:pic>
        <p:nvPicPr>
          <p:cNvPr id="4" name="Označba mesta vsebine 3"/>
          <p:cNvPicPr>
            <a:picLocks noGrp="1" noChangeAspect="1"/>
          </p:cNvPicPr>
          <p:nvPr>
            <p:ph idx="1"/>
          </p:nvPr>
        </p:nvPicPr>
        <p:blipFill rotWithShape="1">
          <a:blip r:embed="rId2" cstate="email">
            <a:extLst>
              <a:ext uri="{28A0092B-C50C-407E-A947-70E740481C1C}">
                <a14:useLocalDpi xmlns="" xmlns:a14="http://schemas.microsoft.com/office/drawing/2010/main"/>
              </a:ext>
            </a:extLst>
          </a:blip>
          <a:srcRect/>
          <a:stretch/>
        </p:blipFill>
        <p:spPr>
          <a:xfrm>
            <a:off x="3807961" y="2367057"/>
            <a:ext cx="4552406" cy="1497889"/>
          </a:xfrm>
          <a:prstGeom prst="rect">
            <a:avLst/>
          </a:prstGeom>
        </p:spPr>
      </p:pic>
      <p:pic>
        <p:nvPicPr>
          <p:cNvPr id="5" name="Slika 4"/>
          <p:cNvPicPr>
            <a:picLocks noChangeAspect="1"/>
          </p:cNvPicPr>
          <p:nvPr/>
        </p:nvPicPr>
        <p:blipFill rotWithShape="1">
          <a:blip r:embed="rId3" cstate="email">
            <a:extLst>
              <a:ext uri="{28A0092B-C50C-407E-A947-70E740481C1C}">
                <a14:useLocalDpi xmlns="" xmlns:a14="http://schemas.microsoft.com/office/drawing/2010/main"/>
              </a:ext>
            </a:extLst>
          </a:blip>
          <a:srcRect/>
          <a:stretch/>
        </p:blipFill>
        <p:spPr>
          <a:xfrm>
            <a:off x="7445827" y="5189751"/>
            <a:ext cx="2037806" cy="12017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Slika 5"/>
          <p:cNvPicPr>
            <a:picLocks noChangeAspect="1"/>
          </p:cNvPicPr>
          <p:nvPr/>
        </p:nvPicPr>
        <p:blipFill rotWithShape="1">
          <a:blip r:embed="rId4" cstate="email">
            <a:extLst>
              <a:ext uri="{28A0092B-C50C-407E-A947-70E740481C1C}">
                <a14:useLocalDpi xmlns="" xmlns:a14="http://schemas.microsoft.com/office/drawing/2010/main"/>
              </a:ext>
            </a:extLst>
          </a:blip>
          <a:srcRect/>
          <a:stretch/>
        </p:blipFill>
        <p:spPr>
          <a:xfrm>
            <a:off x="2978459" y="381595"/>
            <a:ext cx="2191282" cy="11388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Slika 6"/>
          <p:cNvPicPr>
            <a:picLocks noChangeAspect="1"/>
          </p:cNvPicPr>
          <p:nvPr/>
        </p:nvPicPr>
        <p:blipFill rotWithShape="1">
          <a:blip r:embed="rId5" cstate="email">
            <a:extLst>
              <a:ext uri="{28A0092B-C50C-407E-A947-70E740481C1C}">
                <a14:useLocalDpi xmlns="" xmlns:a14="http://schemas.microsoft.com/office/drawing/2010/main"/>
              </a:ext>
            </a:extLst>
          </a:blip>
          <a:srcRect t="-1640"/>
          <a:stretch/>
        </p:blipFill>
        <p:spPr>
          <a:xfrm>
            <a:off x="509451" y="395326"/>
            <a:ext cx="1867989" cy="12148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PoljeZBesedilom 7"/>
          <p:cNvSpPr txBox="1"/>
          <p:nvPr/>
        </p:nvSpPr>
        <p:spPr>
          <a:xfrm>
            <a:off x="509451" y="1604286"/>
            <a:ext cx="1776549" cy="369332"/>
          </a:xfrm>
          <a:prstGeom prst="rect">
            <a:avLst/>
          </a:prstGeom>
          <a:noFill/>
        </p:spPr>
        <p:txBody>
          <a:bodyPr wrap="square" rtlCol="0">
            <a:spAutoFit/>
          </a:bodyPr>
          <a:lstStyle/>
          <a:p>
            <a:r>
              <a:rPr lang="sl-SI" dirty="0" smtClean="0"/>
              <a:t>          labod</a:t>
            </a:r>
            <a:endParaRPr lang="sl-SI" dirty="0"/>
          </a:p>
        </p:txBody>
      </p:sp>
      <p:sp>
        <p:nvSpPr>
          <p:cNvPr id="9" name="PoljeZBesedilom 8"/>
          <p:cNvSpPr txBox="1"/>
          <p:nvPr/>
        </p:nvSpPr>
        <p:spPr>
          <a:xfrm>
            <a:off x="2958864" y="1563031"/>
            <a:ext cx="2191282" cy="376488"/>
          </a:xfrm>
          <a:prstGeom prst="rect">
            <a:avLst/>
          </a:prstGeom>
          <a:noFill/>
        </p:spPr>
        <p:txBody>
          <a:bodyPr wrap="square" rtlCol="0">
            <a:spAutoFit/>
          </a:bodyPr>
          <a:lstStyle/>
          <a:p>
            <a:r>
              <a:rPr lang="sl-SI" dirty="0" smtClean="0"/>
              <a:t>        vodni drsalec</a:t>
            </a:r>
            <a:endParaRPr lang="sl-SI" dirty="0"/>
          </a:p>
        </p:txBody>
      </p:sp>
      <p:pic>
        <p:nvPicPr>
          <p:cNvPr id="10" name="Slika 9"/>
          <p:cNvPicPr>
            <a:picLocks noChangeAspect="1"/>
          </p:cNvPicPr>
          <p:nvPr/>
        </p:nvPicPr>
        <p:blipFill>
          <a:blip r:embed="rId6" cstate="email">
            <a:extLst>
              <a:ext uri="{28A0092B-C50C-407E-A947-70E740481C1C}">
                <a14:useLocalDpi xmlns="" xmlns:a14="http://schemas.microsoft.com/office/drawing/2010/main"/>
              </a:ext>
            </a:extLst>
          </a:blip>
          <a:stretch>
            <a:fillRect/>
          </a:stretch>
        </p:blipFill>
        <p:spPr>
          <a:xfrm>
            <a:off x="2390501" y="5213061"/>
            <a:ext cx="1776552" cy="118436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PoljeZBesedilom 10"/>
          <p:cNvSpPr txBox="1"/>
          <p:nvPr/>
        </p:nvSpPr>
        <p:spPr>
          <a:xfrm>
            <a:off x="5955990" y="1592426"/>
            <a:ext cx="1580609" cy="369332"/>
          </a:xfrm>
          <a:prstGeom prst="rect">
            <a:avLst/>
          </a:prstGeom>
          <a:noFill/>
        </p:spPr>
        <p:txBody>
          <a:bodyPr wrap="square" rtlCol="0">
            <a:spAutoFit/>
          </a:bodyPr>
          <a:lstStyle/>
          <a:p>
            <a:r>
              <a:rPr lang="sl-SI" dirty="0" smtClean="0"/>
              <a:t>        vidra</a:t>
            </a:r>
            <a:endParaRPr lang="sl-SI" dirty="0"/>
          </a:p>
        </p:txBody>
      </p:sp>
      <p:pic>
        <p:nvPicPr>
          <p:cNvPr id="12" name="Slika 11"/>
          <p:cNvPicPr>
            <a:picLocks noChangeAspect="1"/>
          </p:cNvPicPr>
          <p:nvPr/>
        </p:nvPicPr>
        <p:blipFill>
          <a:blip r:embed="rId7" cstate="email">
            <a:extLst>
              <a:ext uri="{28A0092B-C50C-407E-A947-70E740481C1C}">
                <a14:useLocalDpi xmlns="" xmlns:a14="http://schemas.microsoft.com/office/drawing/2010/main"/>
              </a:ext>
            </a:extLst>
          </a:blip>
          <a:stretch>
            <a:fillRect/>
          </a:stretch>
        </p:blipFill>
        <p:spPr>
          <a:xfrm>
            <a:off x="5823011" y="385763"/>
            <a:ext cx="1872345" cy="124823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PoljeZBesedilom 12"/>
          <p:cNvSpPr txBox="1"/>
          <p:nvPr/>
        </p:nvSpPr>
        <p:spPr>
          <a:xfrm>
            <a:off x="2677887" y="6325345"/>
            <a:ext cx="1489166" cy="369332"/>
          </a:xfrm>
          <a:prstGeom prst="rect">
            <a:avLst/>
          </a:prstGeom>
          <a:noFill/>
        </p:spPr>
        <p:txBody>
          <a:bodyPr wrap="square" rtlCol="0">
            <a:spAutoFit/>
          </a:bodyPr>
          <a:lstStyle/>
          <a:p>
            <a:r>
              <a:rPr lang="sl-SI" dirty="0" smtClean="0"/>
              <a:t>rogoz</a:t>
            </a:r>
            <a:endParaRPr lang="sl-SI" dirty="0"/>
          </a:p>
        </p:txBody>
      </p:sp>
      <p:sp>
        <p:nvSpPr>
          <p:cNvPr id="14" name="PoljeZBesedilom 13"/>
          <p:cNvSpPr txBox="1"/>
          <p:nvPr/>
        </p:nvSpPr>
        <p:spPr>
          <a:xfrm>
            <a:off x="7942217" y="6343995"/>
            <a:ext cx="1489166" cy="369332"/>
          </a:xfrm>
          <a:prstGeom prst="rect">
            <a:avLst/>
          </a:prstGeom>
          <a:noFill/>
        </p:spPr>
        <p:txBody>
          <a:bodyPr wrap="square" rtlCol="0">
            <a:spAutoFit/>
          </a:bodyPr>
          <a:lstStyle/>
          <a:p>
            <a:r>
              <a:rPr lang="sl-SI" dirty="0" smtClean="0"/>
              <a:t>lokvanj</a:t>
            </a:r>
            <a:endParaRPr lang="sl-SI" dirty="0"/>
          </a:p>
        </p:txBody>
      </p:sp>
      <p:pic>
        <p:nvPicPr>
          <p:cNvPr id="15" name="Slika 14"/>
          <p:cNvPicPr>
            <a:picLocks noChangeAspect="1"/>
          </p:cNvPicPr>
          <p:nvPr/>
        </p:nvPicPr>
        <p:blipFill>
          <a:blip r:embed="rId8" cstate="email">
            <a:extLst>
              <a:ext uri="{28A0092B-C50C-407E-A947-70E740481C1C}">
                <a14:useLocalDpi xmlns="" xmlns:a14="http://schemas.microsoft.com/office/drawing/2010/main"/>
              </a:ext>
            </a:extLst>
          </a:blip>
          <a:stretch>
            <a:fillRect/>
          </a:stretch>
        </p:blipFill>
        <p:spPr>
          <a:xfrm>
            <a:off x="7981405" y="385763"/>
            <a:ext cx="1889579" cy="10628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6" name="PoljeZBesedilom 15"/>
          <p:cNvSpPr txBox="1"/>
          <p:nvPr/>
        </p:nvSpPr>
        <p:spPr>
          <a:xfrm>
            <a:off x="8277316" y="1456835"/>
            <a:ext cx="1593668" cy="369332"/>
          </a:xfrm>
          <a:prstGeom prst="rect">
            <a:avLst/>
          </a:prstGeom>
          <a:noFill/>
        </p:spPr>
        <p:txBody>
          <a:bodyPr wrap="square" rtlCol="0">
            <a:spAutoFit/>
          </a:bodyPr>
          <a:lstStyle/>
          <a:p>
            <a:r>
              <a:rPr lang="sl-SI" dirty="0"/>
              <a:t>k</a:t>
            </a:r>
            <a:r>
              <a:rPr lang="sl-SI" dirty="0" smtClean="0"/>
              <a:t>ačji pastir</a:t>
            </a:r>
            <a:endParaRPr lang="sl-SI" dirty="0"/>
          </a:p>
        </p:txBody>
      </p:sp>
      <p:pic>
        <p:nvPicPr>
          <p:cNvPr id="17" name="Slika 16"/>
          <p:cNvPicPr>
            <a:picLocks noChangeAspect="1"/>
          </p:cNvPicPr>
          <p:nvPr/>
        </p:nvPicPr>
        <p:blipFill rotWithShape="1">
          <a:blip r:embed="rId9" cstate="email">
            <a:extLst>
              <a:ext uri="{28A0092B-C50C-407E-A947-70E740481C1C}">
                <a14:useLocalDpi xmlns="" xmlns:a14="http://schemas.microsoft.com/office/drawing/2010/main"/>
              </a:ext>
            </a:extLst>
          </a:blip>
          <a:srcRect/>
          <a:stretch/>
        </p:blipFill>
        <p:spPr>
          <a:xfrm>
            <a:off x="10081809" y="387194"/>
            <a:ext cx="1728651" cy="14017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8" name="PoljeZBesedilom 17"/>
          <p:cNvSpPr txBox="1"/>
          <p:nvPr/>
        </p:nvSpPr>
        <p:spPr>
          <a:xfrm>
            <a:off x="10389279" y="1788952"/>
            <a:ext cx="1480549" cy="369332"/>
          </a:xfrm>
          <a:prstGeom prst="rect">
            <a:avLst/>
          </a:prstGeom>
          <a:noFill/>
        </p:spPr>
        <p:txBody>
          <a:bodyPr wrap="square" rtlCol="0">
            <a:spAutoFit/>
          </a:bodyPr>
          <a:lstStyle/>
          <a:p>
            <a:r>
              <a:rPr lang="sl-SI" dirty="0" smtClean="0"/>
              <a:t>     čaplja</a:t>
            </a:r>
            <a:endParaRPr lang="sl-SI" dirty="0"/>
          </a:p>
        </p:txBody>
      </p:sp>
      <p:pic>
        <p:nvPicPr>
          <p:cNvPr id="19" name="Slika 18"/>
          <p:cNvPicPr>
            <a:picLocks noChangeAspect="1"/>
          </p:cNvPicPr>
          <p:nvPr/>
        </p:nvPicPr>
        <p:blipFill rotWithShape="1">
          <a:blip r:embed="rId10" cstate="email">
            <a:extLst>
              <a:ext uri="{28A0092B-C50C-407E-A947-70E740481C1C}">
                <a14:useLocalDpi xmlns="" xmlns:a14="http://schemas.microsoft.com/office/drawing/2010/main"/>
              </a:ext>
            </a:extLst>
          </a:blip>
          <a:srcRect/>
          <a:stretch/>
        </p:blipFill>
        <p:spPr>
          <a:xfrm>
            <a:off x="336462" y="2094059"/>
            <a:ext cx="1982195" cy="11837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0" name="PoljeZBesedilom 19"/>
          <p:cNvSpPr txBox="1"/>
          <p:nvPr/>
        </p:nvSpPr>
        <p:spPr>
          <a:xfrm>
            <a:off x="457200" y="3277841"/>
            <a:ext cx="1528355" cy="369332"/>
          </a:xfrm>
          <a:prstGeom prst="rect">
            <a:avLst/>
          </a:prstGeom>
          <a:noFill/>
        </p:spPr>
        <p:txBody>
          <a:bodyPr wrap="square" rtlCol="0">
            <a:spAutoFit/>
          </a:bodyPr>
          <a:lstStyle/>
          <a:p>
            <a:r>
              <a:rPr lang="sl-SI" dirty="0" smtClean="0"/>
              <a:t>         ribe</a:t>
            </a:r>
            <a:endParaRPr lang="sl-SI" dirty="0"/>
          </a:p>
        </p:txBody>
      </p:sp>
      <p:pic>
        <p:nvPicPr>
          <p:cNvPr id="21" name="Slika 20"/>
          <p:cNvPicPr>
            <a:picLocks noChangeAspect="1"/>
          </p:cNvPicPr>
          <p:nvPr/>
        </p:nvPicPr>
        <p:blipFill rotWithShape="1">
          <a:blip r:embed="rId11" cstate="email">
            <a:extLst>
              <a:ext uri="{28A0092B-C50C-407E-A947-70E740481C1C}">
                <a14:useLocalDpi xmlns="" xmlns:a14="http://schemas.microsoft.com/office/drawing/2010/main"/>
              </a:ext>
            </a:extLst>
          </a:blip>
          <a:srcRect/>
          <a:stretch/>
        </p:blipFill>
        <p:spPr>
          <a:xfrm>
            <a:off x="10182773" y="2287837"/>
            <a:ext cx="1526721" cy="11667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2" name="PoljeZBesedilom 21"/>
          <p:cNvSpPr txBox="1"/>
          <p:nvPr/>
        </p:nvSpPr>
        <p:spPr>
          <a:xfrm>
            <a:off x="10294669" y="3400841"/>
            <a:ext cx="1302927" cy="369332"/>
          </a:xfrm>
          <a:prstGeom prst="rect">
            <a:avLst/>
          </a:prstGeom>
          <a:noFill/>
        </p:spPr>
        <p:txBody>
          <a:bodyPr wrap="square" rtlCol="0">
            <a:spAutoFit/>
          </a:bodyPr>
          <a:lstStyle/>
          <a:p>
            <a:r>
              <a:rPr lang="sl-SI" dirty="0" smtClean="0"/>
              <a:t>        raca</a:t>
            </a:r>
            <a:endParaRPr lang="sl-SI" dirty="0"/>
          </a:p>
        </p:txBody>
      </p:sp>
      <p:pic>
        <p:nvPicPr>
          <p:cNvPr id="23" name="Slika 22"/>
          <p:cNvPicPr>
            <a:picLocks noChangeAspect="1"/>
          </p:cNvPicPr>
          <p:nvPr/>
        </p:nvPicPr>
        <p:blipFill rotWithShape="1">
          <a:blip r:embed="rId12" cstate="print">
            <a:extLst>
              <a:ext uri="{28A0092B-C50C-407E-A947-70E740481C1C}">
                <a14:useLocalDpi xmlns="" xmlns:a14="http://schemas.microsoft.com/office/drawing/2010/main"/>
              </a:ext>
            </a:extLst>
          </a:blip>
          <a:srcRect l="-2"/>
          <a:stretch/>
        </p:blipFill>
        <p:spPr>
          <a:xfrm>
            <a:off x="4963882" y="5230557"/>
            <a:ext cx="1449981" cy="117792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4" name="PoljeZBesedilom 23"/>
          <p:cNvSpPr txBox="1"/>
          <p:nvPr/>
        </p:nvSpPr>
        <p:spPr>
          <a:xfrm>
            <a:off x="5349240" y="6325345"/>
            <a:ext cx="914400" cy="369332"/>
          </a:xfrm>
          <a:prstGeom prst="rect">
            <a:avLst/>
          </a:prstGeom>
          <a:noFill/>
        </p:spPr>
        <p:txBody>
          <a:bodyPr wrap="square" rtlCol="0">
            <a:spAutoFit/>
          </a:bodyPr>
          <a:lstStyle/>
          <a:p>
            <a:r>
              <a:rPr lang="sl-SI" dirty="0" smtClean="0"/>
              <a:t>alge</a:t>
            </a:r>
            <a:endParaRPr lang="sl-SI" dirty="0"/>
          </a:p>
        </p:txBody>
      </p:sp>
    </p:spTree>
    <p:extLst>
      <p:ext uri="{BB962C8B-B14F-4D97-AF65-F5344CB8AC3E}">
        <p14:creationId xmlns="" xmlns:p14="http://schemas.microsoft.com/office/powerpoint/2010/main" val="225518190"/>
      </p:ext>
    </p:extLst>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cstate="email">
            <a:extLst>
              <a:ext uri="{28A0092B-C50C-407E-A947-70E740481C1C}">
                <a14:useLocalDpi xmlns="" xmlns:a14="http://schemas.microsoft.com/office/drawing/2010/main"/>
              </a:ext>
            </a:extLst>
          </a:blip>
          <a:stretch>
            <a:fillRect/>
          </a:stretch>
        </p:blipFill>
        <p:spPr>
          <a:xfrm>
            <a:off x="474024" y="4505353"/>
            <a:ext cx="2265317" cy="1590647"/>
          </a:xfrm>
          <a:prstGeom prst="rect">
            <a:avLst/>
          </a:prstGeom>
        </p:spPr>
      </p:pic>
      <p:sp>
        <p:nvSpPr>
          <p:cNvPr id="2" name="Naslov 1"/>
          <p:cNvSpPr>
            <a:spLocks noGrp="1"/>
          </p:cNvSpPr>
          <p:nvPr>
            <p:ph type="title"/>
          </p:nvPr>
        </p:nvSpPr>
        <p:spPr>
          <a:xfrm>
            <a:off x="1149531" y="343412"/>
            <a:ext cx="9875520" cy="1074422"/>
          </a:xfrm>
        </p:spPr>
        <p:txBody>
          <a:bodyPr>
            <a:noAutofit/>
          </a:bodyPr>
          <a:lstStyle/>
          <a:p>
            <a:r>
              <a:rPr lang="sl-SI" sz="3200" dirty="0">
                <a:solidFill>
                  <a:srgbClr val="FF0000"/>
                </a:solidFill>
              </a:rPr>
              <a:t>Ž</a:t>
            </a:r>
            <a:r>
              <a:rPr lang="sl-SI" sz="3200" dirty="0" smtClean="0">
                <a:solidFill>
                  <a:srgbClr val="FF0000"/>
                </a:solidFill>
              </a:rPr>
              <a:t>ivljenjsko  okolje </a:t>
            </a:r>
            <a:r>
              <a:rPr lang="sl-SI" sz="3200" dirty="0" smtClean="0">
                <a:solidFill>
                  <a:schemeClr val="tx1"/>
                </a:solidFill>
              </a:rPr>
              <a:t>je območje, kjer živijo živa bitja.</a:t>
            </a:r>
            <a:endParaRPr lang="sl-SI" sz="3200" dirty="0"/>
          </a:p>
        </p:txBody>
      </p:sp>
      <p:pic>
        <p:nvPicPr>
          <p:cNvPr id="5" name="Slika 4"/>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3316742" y="3291720"/>
            <a:ext cx="2103120" cy="1398657"/>
          </a:xfrm>
          <a:prstGeom prst="rect">
            <a:avLst/>
          </a:prstGeom>
        </p:spPr>
      </p:pic>
      <p:sp>
        <p:nvSpPr>
          <p:cNvPr id="6" name="PoljeZBesedilom 5"/>
          <p:cNvSpPr txBox="1"/>
          <p:nvPr/>
        </p:nvSpPr>
        <p:spPr>
          <a:xfrm>
            <a:off x="567659" y="1525375"/>
            <a:ext cx="5290458"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sl-SI" dirty="0" smtClean="0">
                <a:solidFill>
                  <a:schemeClr val="tx1"/>
                </a:solidFill>
              </a:rPr>
              <a:t>Okolje, ki ga je ustvarila narava, človekov vpliv nanj pa je zelo majhen,  imenujemo </a:t>
            </a:r>
          </a:p>
          <a:p>
            <a:r>
              <a:rPr lang="sl-SI" b="1" dirty="0" smtClean="0">
                <a:solidFill>
                  <a:srgbClr val="FF0000"/>
                </a:solidFill>
              </a:rPr>
              <a:t>                NARAVNO  ŽIVLJENJSKO  OKOLJE</a:t>
            </a:r>
            <a:endParaRPr lang="sl-SI" b="1" dirty="0">
              <a:solidFill>
                <a:srgbClr val="FF0000"/>
              </a:solidFill>
            </a:endParaRPr>
          </a:p>
        </p:txBody>
      </p:sp>
      <p:sp>
        <p:nvSpPr>
          <p:cNvPr id="8" name="PoljeZBesedilom 7"/>
          <p:cNvSpPr txBox="1"/>
          <p:nvPr/>
        </p:nvSpPr>
        <p:spPr>
          <a:xfrm>
            <a:off x="6322423" y="1541417"/>
            <a:ext cx="5300872"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sl-SI" dirty="0" smtClean="0">
                <a:solidFill>
                  <a:schemeClr val="tx1"/>
                </a:solidFill>
              </a:rPr>
              <a:t>Okolje, v katerega je človek zelo posegel,  imenujemo</a:t>
            </a:r>
          </a:p>
          <a:p>
            <a:r>
              <a:rPr lang="sl-SI" dirty="0">
                <a:solidFill>
                  <a:schemeClr val="tx1"/>
                </a:solidFill>
              </a:rPr>
              <a:t> </a:t>
            </a:r>
            <a:r>
              <a:rPr lang="sl-SI" dirty="0" smtClean="0">
                <a:solidFill>
                  <a:schemeClr val="tx1"/>
                </a:solidFill>
              </a:rPr>
              <a:t>    </a:t>
            </a:r>
          </a:p>
          <a:p>
            <a:r>
              <a:rPr lang="sl-SI" dirty="0" smtClean="0">
                <a:solidFill>
                  <a:schemeClr val="tx1"/>
                </a:solidFill>
              </a:rPr>
              <a:t>               </a:t>
            </a:r>
            <a:r>
              <a:rPr lang="sl-SI" b="1" dirty="0" smtClean="0">
                <a:solidFill>
                  <a:srgbClr val="FF0000"/>
                </a:solidFill>
              </a:rPr>
              <a:t>GRAJENO  ŽIVLJENJSKO  OKOLJE.</a:t>
            </a:r>
            <a:endParaRPr lang="sl-SI" dirty="0"/>
          </a:p>
        </p:txBody>
      </p:sp>
      <p:pic>
        <p:nvPicPr>
          <p:cNvPr id="9" name="Slika 8"/>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6831330" y="3162651"/>
            <a:ext cx="2141529" cy="1427337"/>
          </a:xfrm>
          <a:prstGeom prst="rect">
            <a:avLst/>
          </a:prstGeom>
        </p:spPr>
      </p:pic>
      <p:pic>
        <p:nvPicPr>
          <p:cNvPr id="10" name="Slika 9"/>
          <p:cNvPicPr>
            <a:picLocks noChangeAspect="1"/>
          </p:cNvPicPr>
          <p:nvPr/>
        </p:nvPicPr>
        <p:blipFill>
          <a:blip r:embed="rId5" cstate="email">
            <a:extLst>
              <a:ext uri="{28A0092B-C50C-407E-A947-70E740481C1C}">
                <a14:useLocalDpi xmlns="" xmlns:a14="http://schemas.microsoft.com/office/drawing/2010/main"/>
              </a:ext>
            </a:extLst>
          </a:blip>
          <a:stretch>
            <a:fillRect/>
          </a:stretch>
        </p:blipFill>
        <p:spPr>
          <a:xfrm>
            <a:off x="9519089" y="2899426"/>
            <a:ext cx="2202516" cy="1285793"/>
          </a:xfrm>
          <a:prstGeom prst="rect">
            <a:avLst/>
          </a:prstGeom>
        </p:spPr>
      </p:pic>
      <p:pic>
        <p:nvPicPr>
          <p:cNvPr id="11" name="Slika 10"/>
          <p:cNvPicPr>
            <a:picLocks noChangeAspect="1"/>
          </p:cNvPicPr>
          <p:nvPr/>
        </p:nvPicPr>
        <p:blipFill>
          <a:blip r:embed="rId6" cstate="email">
            <a:extLst>
              <a:ext uri="{28A0092B-C50C-407E-A947-70E740481C1C}">
                <a14:useLocalDpi xmlns="" xmlns:a14="http://schemas.microsoft.com/office/drawing/2010/main"/>
              </a:ext>
            </a:extLst>
          </a:blip>
          <a:stretch>
            <a:fillRect/>
          </a:stretch>
        </p:blipFill>
        <p:spPr>
          <a:xfrm>
            <a:off x="9315152" y="4425496"/>
            <a:ext cx="2227339" cy="1670504"/>
          </a:xfrm>
          <a:prstGeom prst="rect">
            <a:avLst/>
          </a:prstGeom>
        </p:spPr>
      </p:pic>
      <p:pic>
        <p:nvPicPr>
          <p:cNvPr id="12" name="Slika 11"/>
          <p:cNvPicPr>
            <a:picLocks noChangeAspect="1"/>
          </p:cNvPicPr>
          <p:nvPr/>
        </p:nvPicPr>
        <p:blipFill>
          <a:blip r:embed="rId7" cstate="email">
            <a:extLst>
              <a:ext uri="{28A0092B-C50C-407E-A947-70E740481C1C}">
                <a14:useLocalDpi xmlns="" xmlns:a14="http://schemas.microsoft.com/office/drawing/2010/main"/>
              </a:ext>
            </a:extLst>
          </a:blip>
          <a:stretch>
            <a:fillRect/>
          </a:stretch>
        </p:blipFill>
        <p:spPr>
          <a:xfrm>
            <a:off x="6651517" y="4906252"/>
            <a:ext cx="2189588" cy="1640077"/>
          </a:xfrm>
          <a:prstGeom prst="rect">
            <a:avLst/>
          </a:prstGeom>
        </p:spPr>
      </p:pic>
      <p:pic>
        <p:nvPicPr>
          <p:cNvPr id="13" name="Slika 12"/>
          <p:cNvPicPr>
            <a:picLocks noChangeAspect="1"/>
          </p:cNvPicPr>
          <p:nvPr/>
        </p:nvPicPr>
        <p:blipFill>
          <a:blip r:embed="rId8" cstate="email">
            <a:extLst>
              <a:ext uri="{28A0092B-C50C-407E-A947-70E740481C1C}">
                <a14:useLocalDpi xmlns="" xmlns:a14="http://schemas.microsoft.com/office/drawing/2010/main"/>
              </a:ext>
            </a:extLst>
          </a:blip>
          <a:stretch>
            <a:fillRect/>
          </a:stretch>
        </p:blipFill>
        <p:spPr>
          <a:xfrm>
            <a:off x="869207" y="2797850"/>
            <a:ext cx="2142766" cy="1439671"/>
          </a:xfrm>
          <a:prstGeom prst="rect">
            <a:avLst/>
          </a:prstGeom>
        </p:spPr>
      </p:pic>
      <p:pic>
        <p:nvPicPr>
          <p:cNvPr id="14" name="Slika 13"/>
          <p:cNvPicPr>
            <a:picLocks noChangeAspect="1"/>
          </p:cNvPicPr>
          <p:nvPr/>
        </p:nvPicPr>
        <p:blipFill>
          <a:blip r:embed="rId9" cstate="email">
            <a:extLst>
              <a:ext uri="{28A0092B-C50C-407E-A947-70E740481C1C}">
                <a14:useLocalDpi xmlns="" xmlns:a14="http://schemas.microsoft.com/office/drawing/2010/main"/>
              </a:ext>
            </a:extLst>
          </a:blip>
          <a:stretch>
            <a:fillRect/>
          </a:stretch>
        </p:blipFill>
        <p:spPr>
          <a:xfrm>
            <a:off x="3012766" y="5023480"/>
            <a:ext cx="2108435" cy="1405623"/>
          </a:xfrm>
          <a:prstGeom prst="rect">
            <a:avLst/>
          </a:prstGeom>
        </p:spPr>
      </p:pic>
    </p:spTree>
    <p:extLst>
      <p:ext uri="{BB962C8B-B14F-4D97-AF65-F5344CB8AC3E}">
        <p14:creationId xmlns="" xmlns:p14="http://schemas.microsoft.com/office/powerpoint/2010/main" val="41400431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677256" y="609600"/>
            <a:ext cx="9686109" cy="670560"/>
          </a:xfrm>
        </p:spPr>
        <p:txBody>
          <a:bodyPr>
            <a:normAutofit fontScale="90000"/>
          </a:bodyPr>
          <a:lstStyle/>
          <a:p>
            <a:r>
              <a:rPr lang="sl-SI" dirty="0" smtClean="0"/>
              <a:t>KATERO  ŽIVLJENJSKO  OKOLJE  JE  TO?</a:t>
            </a:r>
            <a:endParaRPr lang="sl-SI" dirty="0"/>
          </a:p>
        </p:txBody>
      </p:sp>
      <p:pic>
        <p:nvPicPr>
          <p:cNvPr id="6" name="Označba mesta vsebine 5"/>
          <p:cNvPicPr>
            <a:picLocks noGrp="1" noChangeAspect="1"/>
          </p:cNvPicPr>
          <p:nvPr>
            <p:ph idx="1"/>
          </p:nvPr>
        </p:nvPicPr>
        <p:blipFill>
          <a:blip r:embed="rId2" cstate="email">
            <a:extLst>
              <a:ext uri="{28A0092B-C50C-407E-A947-70E740481C1C}">
                <a14:useLocalDpi xmlns="" xmlns:a14="http://schemas.microsoft.com/office/drawing/2010/main"/>
              </a:ext>
            </a:extLst>
          </a:blip>
          <a:stretch>
            <a:fillRect/>
          </a:stretch>
        </p:blipFill>
        <p:spPr>
          <a:xfrm>
            <a:off x="2094297" y="1218514"/>
            <a:ext cx="7923299" cy="5268403"/>
          </a:xfrm>
          <a:prstGeom prst="rect">
            <a:avLst/>
          </a:prstGeom>
        </p:spPr>
      </p:pic>
    </p:spTree>
    <p:extLst>
      <p:ext uri="{BB962C8B-B14F-4D97-AF65-F5344CB8AC3E}">
        <p14:creationId xmlns="" xmlns:p14="http://schemas.microsoft.com/office/powerpoint/2010/main" val="17540136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6023" y="561704"/>
            <a:ext cx="7889170" cy="2267221"/>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sl-SI" dirty="0"/>
              <a:t> </a:t>
            </a:r>
            <a:r>
              <a:rPr lang="sl-SI" dirty="0" smtClean="0"/>
              <a:t>                     To je jama.</a:t>
            </a:r>
            <a:br>
              <a:rPr lang="sl-SI" dirty="0" smtClean="0"/>
            </a:br>
            <a:r>
              <a:rPr lang="sl-SI" sz="2700" dirty="0" smtClean="0">
                <a:solidFill>
                  <a:schemeClr val="accent1">
                    <a:lumMod val="50000"/>
                  </a:schemeClr>
                </a:solidFill>
              </a:rPr>
              <a:t>Kraške jame oblikuje voda in so stare več milijonov let.</a:t>
            </a:r>
            <a:br>
              <a:rPr lang="sl-SI" sz="2700" dirty="0" smtClean="0">
                <a:solidFill>
                  <a:schemeClr val="accent1">
                    <a:lumMod val="50000"/>
                  </a:schemeClr>
                </a:solidFill>
              </a:rPr>
            </a:br>
            <a:r>
              <a:rPr lang="sl-SI" sz="2700" dirty="0" smtClean="0">
                <a:solidFill>
                  <a:schemeClr val="accent1">
                    <a:lumMod val="50000"/>
                  </a:schemeClr>
                </a:solidFill>
              </a:rPr>
              <a:t>Zanje so značilni kapniki.</a:t>
            </a:r>
            <a:r>
              <a:rPr lang="sl-SI" sz="2700" dirty="0">
                <a:solidFill>
                  <a:schemeClr val="accent1">
                    <a:lumMod val="50000"/>
                  </a:schemeClr>
                </a:solidFill>
              </a:rPr>
              <a:t> </a:t>
            </a:r>
            <a:r>
              <a:rPr lang="sl-SI" sz="2700" dirty="0" smtClean="0">
                <a:solidFill>
                  <a:schemeClr val="accent1">
                    <a:lumMod val="50000"/>
                  </a:schemeClr>
                </a:solidFill>
              </a:rPr>
              <a:t>Ker svetloba ne pride v jamo, v njej ni pogojev za rast rastlin.</a:t>
            </a:r>
            <a:endParaRPr lang="sl-SI" sz="2700" dirty="0">
              <a:solidFill>
                <a:schemeClr val="accent1">
                  <a:lumMod val="50000"/>
                </a:schemeClr>
              </a:solidFill>
            </a:endParaRPr>
          </a:p>
        </p:txBody>
      </p:sp>
    </p:spTree>
    <p:extLst>
      <p:ext uri="{BB962C8B-B14F-4D97-AF65-F5344CB8AC3E}">
        <p14:creationId xmlns="" xmlns:p14="http://schemas.microsoft.com/office/powerpoint/2010/main" val="4289376630"/>
      </p:ext>
    </p:extLst>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836023" y="561704"/>
            <a:ext cx="7889170" cy="2267221"/>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sl-SI" dirty="0"/>
              <a:t> </a:t>
            </a:r>
            <a:r>
              <a:rPr lang="sl-SI" dirty="0" smtClean="0"/>
              <a:t>                     To je jama.</a:t>
            </a:r>
            <a:br>
              <a:rPr lang="sl-SI" dirty="0" smtClean="0"/>
            </a:br>
            <a:r>
              <a:rPr lang="sl-SI" sz="2700" dirty="0" smtClean="0">
                <a:solidFill>
                  <a:schemeClr val="accent1">
                    <a:lumMod val="50000"/>
                  </a:schemeClr>
                </a:solidFill>
              </a:rPr>
              <a:t>Kraške jame oblikuje voda in so stare več milijonov let.</a:t>
            </a:r>
            <a:br>
              <a:rPr lang="sl-SI" sz="2700" dirty="0" smtClean="0">
                <a:solidFill>
                  <a:schemeClr val="accent1">
                    <a:lumMod val="50000"/>
                  </a:schemeClr>
                </a:solidFill>
              </a:rPr>
            </a:br>
            <a:r>
              <a:rPr lang="sl-SI" sz="2700" dirty="0" smtClean="0">
                <a:solidFill>
                  <a:schemeClr val="accent1">
                    <a:lumMod val="50000"/>
                  </a:schemeClr>
                </a:solidFill>
              </a:rPr>
              <a:t>Zanje so značilni kapniki.</a:t>
            </a:r>
            <a:r>
              <a:rPr lang="sl-SI" sz="2700" dirty="0">
                <a:solidFill>
                  <a:schemeClr val="accent1">
                    <a:lumMod val="50000"/>
                  </a:schemeClr>
                </a:solidFill>
              </a:rPr>
              <a:t> </a:t>
            </a:r>
            <a:r>
              <a:rPr lang="sl-SI" sz="2700" dirty="0" smtClean="0">
                <a:solidFill>
                  <a:schemeClr val="accent1">
                    <a:lumMod val="50000"/>
                  </a:schemeClr>
                </a:solidFill>
              </a:rPr>
              <a:t>Ker svetloba ne pride v jamo, v njej ni pogojev za rast rastlin.</a:t>
            </a:r>
            <a:endParaRPr lang="sl-SI" sz="2700" dirty="0">
              <a:solidFill>
                <a:schemeClr val="accent1">
                  <a:lumMod val="50000"/>
                </a:schemeClr>
              </a:solidFill>
            </a:endParaRPr>
          </a:p>
        </p:txBody>
      </p:sp>
      <p:pic>
        <p:nvPicPr>
          <p:cNvPr id="4" name="Označba mesta vsebine 3"/>
          <p:cNvPicPr>
            <a:picLocks noGrp="1" noChangeAspect="1"/>
          </p:cNvPicPr>
          <p:nvPr>
            <p:ph idx="1"/>
          </p:nvPr>
        </p:nvPicPr>
        <p:blipFill rotWithShape="1">
          <a:blip r:embed="rId2" cstate="email">
            <a:extLst>
              <a:ext uri="{28A0092B-C50C-407E-A947-70E740481C1C}">
                <a14:useLocalDpi xmlns="" xmlns:a14="http://schemas.microsoft.com/office/drawing/2010/main"/>
              </a:ext>
            </a:extLst>
          </a:blip>
          <a:srcRect/>
          <a:stretch/>
        </p:blipFill>
        <p:spPr>
          <a:xfrm>
            <a:off x="8903004" y="723492"/>
            <a:ext cx="2291865" cy="15414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Slika 4"/>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561111" y="3306026"/>
            <a:ext cx="2448177" cy="16353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Slika 5"/>
          <p:cNvPicPr>
            <a:picLocks noChangeAspect="1"/>
          </p:cNvPicPr>
          <p:nvPr/>
        </p:nvPicPr>
        <p:blipFill>
          <a:blip r:embed="rId4" cstate="print"/>
          <a:stretch>
            <a:fillRect/>
          </a:stretch>
        </p:blipFill>
        <p:spPr>
          <a:xfrm>
            <a:off x="3295429" y="4417745"/>
            <a:ext cx="2619375" cy="17430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Slika 6"/>
          <p:cNvPicPr>
            <a:picLocks noChangeAspect="1"/>
          </p:cNvPicPr>
          <p:nvPr/>
        </p:nvPicPr>
        <p:blipFill>
          <a:blip r:embed="rId5" cstate="print"/>
          <a:stretch>
            <a:fillRect/>
          </a:stretch>
        </p:blipFill>
        <p:spPr>
          <a:xfrm>
            <a:off x="6105818" y="3176876"/>
            <a:ext cx="2619375" cy="17430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Slika 7"/>
          <p:cNvPicPr>
            <a:picLocks noChangeAspect="1"/>
          </p:cNvPicPr>
          <p:nvPr/>
        </p:nvPicPr>
        <p:blipFill>
          <a:blip r:embed="rId6" cstate="email">
            <a:extLst>
              <a:ext uri="{28A0092B-C50C-407E-A947-70E740481C1C}">
                <a14:useLocalDpi xmlns="" xmlns:a14="http://schemas.microsoft.com/office/drawing/2010/main"/>
              </a:ext>
            </a:extLst>
          </a:blip>
          <a:stretch>
            <a:fillRect/>
          </a:stretch>
        </p:blipFill>
        <p:spPr>
          <a:xfrm>
            <a:off x="9227245" y="3991877"/>
            <a:ext cx="2365286" cy="157647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PoljeZBesedilom 8"/>
          <p:cNvSpPr txBox="1"/>
          <p:nvPr/>
        </p:nvSpPr>
        <p:spPr>
          <a:xfrm>
            <a:off x="669813" y="4919951"/>
            <a:ext cx="1685108" cy="369332"/>
          </a:xfrm>
          <a:prstGeom prst="rect">
            <a:avLst/>
          </a:prstGeom>
          <a:noFill/>
        </p:spPr>
        <p:txBody>
          <a:bodyPr wrap="square" rtlCol="0">
            <a:spAutoFit/>
          </a:bodyPr>
          <a:lstStyle/>
          <a:p>
            <a:r>
              <a:rPr lang="sl-SI" dirty="0" smtClean="0"/>
              <a:t>             netopir</a:t>
            </a:r>
            <a:endParaRPr lang="sl-SI" dirty="0"/>
          </a:p>
        </p:txBody>
      </p:sp>
      <p:sp>
        <p:nvSpPr>
          <p:cNvPr id="10" name="PoljeZBesedilom 9"/>
          <p:cNvSpPr txBox="1"/>
          <p:nvPr/>
        </p:nvSpPr>
        <p:spPr>
          <a:xfrm>
            <a:off x="3503023" y="6126480"/>
            <a:ext cx="2050868" cy="369332"/>
          </a:xfrm>
          <a:prstGeom prst="rect">
            <a:avLst/>
          </a:prstGeom>
          <a:noFill/>
        </p:spPr>
        <p:txBody>
          <a:bodyPr wrap="square" rtlCol="0">
            <a:spAutoFit/>
          </a:bodyPr>
          <a:lstStyle/>
          <a:p>
            <a:r>
              <a:rPr lang="sl-SI" dirty="0" smtClean="0"/>
              <a:t>         jamski hrošč</a:t>
            </a:r>
            <a:endParaRPr lang="sl-SI" dirty="0"/>
          </a:p>
        </p:txBody>
      </p:sp>
      <p:sp>
        <p:nvSpPr>
          <p:cNvPr id="11" name="PoljeZBesedilom 10"/>
          <p:cNvSpPr txBox="1"/>
          <p:nvPr/>
        </p:nvSpPr>
        <p:spPr>
          <a:xfrm>
            <a:off x="6318225" y="4941332"/>
            <a:ext cx="1985554" cy="369332"/>
          </a:xfrm>
          <a:prstGeom prst="rect">
            <a:avLst/>
          </a:prstGeom>
          <a:noFill/>
        </p:spPr>
        <p:txBody>
          <a:bodyPr wrap="square" rtlCol="0">
            <a:spAutoFit/>
          </a:bodyPr>
          <a:lstStyle/>
          <a:p>
            <a:r>
              <a:rPr lang="sl-SI" dirty="0" smtClean="0"/>
              <a:t>      človeška ribica</a:t>
            </a:r>
            <a:endParaRPr lang="sl-SI" dirty="0"/>
          </a:p>
        </p:txBody>
      </p:sp>
      <p:sp>
        <p:nvSpPr>
          <p:cNvPr id="12" name="PoljeZBesedilom 11"/>
          <p:cNvSpPr txBox="1"/>
          <p:nvPr/>
        </p:nvSpPr>
        <p:spPr>
          <a:xfrm>
            <a:off x="9353006" y="5568349"/>
            <a:ext cx="1841863" cy="369332"/>
          </a:xfrm>
          <a:prstGeom prst="rect">
            <a:avLst/>
          </a:prstGeom>
          <a:noFill/>
        </p:spPr>
        <p:txBody>
          <a:bodyPr wrap="square" rtlCol="0">
            <a:spAutoFit/>
          </a:bodyPr>
          <a:lstStyle/>
          <a:p>
            <a:r>
              <a:rPr lang="sl-SI" dirty="0" smtClean="0"/>
              <a:t>       jamski pajek</a:t>
            </a:r>
            <a:endParaRPr lang="sl-SI" dirty="0"/>
          </a:p>
        </p:txBody>
      </p:sp>
    </p:spTree>
    <p:extLst>
      <p:ext uri="{BB962C8B-B14F-4D97-AF65-F5344CB8AC3E}">
        <p14:creationId xmlns="" xmlns:p14="http://schemas.microsoft.com/office/powerpoint/2010/main" val="4289376630"/>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618473" y="589052"/>
            <a:ext cx="9019903" cy="1356360"/>
          </a:xfrm>
          <a:solidFill>
            <a:schemeClr val="accent1">
              <a:lumMod val="60000"/>
              <a:lumOff val="40000"/>
            </a:schemeClr>
          </a:solidFill>
        </p:spPr>
        <p:txBody>
          <a:bodyPr>
            <a:normAutofit/>
          </a:bodyPr>
          <a:lstStyle/>
          <a:p>
            <a:pPr algn="ctr"/>
            <a:r>
              <a:rPr lang="sl-SI" sz="3600" dirty="0" smtClean="0"/>
              <a:t>Danes boš spoznal  nekaj </a:t>
            </a:r>
            <a:br>
              <a:rPr lang="sl-SI" sz="3600" dirty="0" smtClean="0"/>
            </a:br>
            <a:r>
              <a:rPr lang="sl-SI" sz="3600" dirty="0" smtClean="0"/>
              <a:t> </a:t>
            </a:r>
            <a:r>
              <a:rPr lang="sl-SI" sz="3600" b="1" dirty="0" smtClean="0">
                <a:solidFill>
                  <a:srgbClr val="FF0000"/>
                </a:solidFill>
              </a:rPr>
              <a:t>NARAVNIH  ŽIVLJENJSKIH  OKOLIJ</a:t>
            </a:r>
            <a:r>
              <a:rPr lang="sl-SI" sz="3600" dirty="0" smtClean="0">
                <a:solidFill>
                  <a:srgbClr val="FF0000"/>
                </a:solidFill>
              </a:rPr>
              <a:t>.</a:t>
            </a:r>
            <a:endParaRPr lang="sl-SI" sz="3600" dirty="0">
              <a:solidFill>
                <a:srgbClr val="FF0000"/>
              </a:solidFill>
            </a:endParaRPr>
          </a:p>
        </p:txBody>
      </p:sp>
      <p:sp>
        <p:nvSpPr>
          <p:cNvPr id="3" name="Označba mesta vsebine 2"/>
          <p:cNvSpPr>
            <a:spLocks noGrp="1"/>
          </p:cNvSpPr>
          <p:nvPr>
            <p:ph idx="1"/>
          </p:nvPr>
        </p:nvSpPr>
        <p:spPr>
          <a:xfrm>
            <a:off x="1143000" y="2437544"/>
            <a:ext cx="9872871" cy="2449286"/>
          </a:xfrm>
          <a:solidFill>
            <a:schemeClr val="accent1">
              <a:lumMod val="20000"/>
              <a:lumOff val="80000"/>
            </a:schemeClr>
          </a:solidFill>
          <a:effectLst/>
        </p:spPr>
        <p:style>
          <a:lnRef idx="2">
            <a:schemeClr val="accent1"/>
          </a:lnRef>
          <a:fillRef idx="1">
            <a:schemeClr val="lt1"/>
          </a:fillRef>
          <a:effectRef idx="0">
            <a:schemeClr val="accent1"/>
          </a:effectRef>
          <a:fontRef idx="minor">
            <a:schemeClr val="dk1"/>
          </a:fontRef>
        </p:style>
        <p:txBody>
          <a:bodyPr/>
          <a:lstStyle/>
          <a:p>
            <a:pPr>
              <a:lnSpc>
                <a:spcPct val="150000"/>
              </a:lnSpc>
            </a:pPr>
            <a:r>
              <a:rPr lang="sl-SI" b="1" dirty="0" smtClean="0">
                <a:solidFill>
                  <a:schemeClr val="tx1"/>
                </a:solidFill>
              </a:rPr>
              <a:t>NAVODILO: </a:t>
            </a:r>
            <a:r>
              <a:rPr lang="sl-SI" dirty="0" smtClean="0">
                <a:solidFill>
                  <a:schemeClr val="tx1"/>
                </a:solidFill>
              </a:rPr>
              <a:t>ko boš nadaljeval z delom, boš najprej videl fotografije življenjskega okolja. Poskušaj sam ugotoviti, kako se imenujejo. Šele ko se boš premaknil naprej, boš izvedel, ali si imel prav. Spoznal boš še nekaj živali in rastlin, ki so najznačilnejše za to okolje.</a:t>
            </a:r>
            <a:endParaRPr lang="sl-SI" dirty="0">
              <a:solidFill>
                <a:schemeClr val="tx1"/>
              </a:solidFill>
            </a:endParaRPr>
          </a:p>
        </p:txBody>
      </p:sp>
    </p:spTree>
    <p:extLst>
      <p:ext uri="{BB962C8B-B14F-4D97-AF65-F5344CB8AC3E}">
        <p14:creationId xmlns="" xmlns:p14="http://schemas.microsoft.com/office/powerpoint/2010/main" val="29139597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440950" y="599325"/>
            <a:ext cx="9875520" cy="1356360"/>
          </a:xfrm>
        </p:spPr>
        <p:txBody>
          <a:bodyPr/>
          <a:lstStyle/>
          <a:p>
            <a:r>
              <a:rPr lang="sl-SI" dirty="0" smtClean="0"/>
              <a:t>KATERO  ŽIVLJENJSKO  OKOLJE  JE  TO?</a:t>
            </a:r>
            <a:br>
              <a:rPr lang="sl-SI" dirty="0" smtClean="0"/>
            </a:br>
            <a:endParaRPr lang="sl-SI" dirty="0"/>
          </a:p>
        </p:txBody>
      </p:sp>
      <p:pic>
        <p:nvPicPr>
          <p:cNvPr id="4" name="Označba mesta vsebine 3"/>
          <p:cNvPicPr>
            <a:picLocks noGrp="1" noChangeAspect="1"/>
          </p:cNvPicPr>
          <p:nvPr>
            <p:ph idx="1"/>
          </p:nvPr>
        </p:nvPicPr>
        <p:blipFill>
          <a:blip r:embed="rId2" cstate="print"/>
          <a:stretch>
            <a:fillRect/>
          </a:stretch>
        </p:blipFill>
        <p:spPr>
          <a:xfrm>
            <a:off x="1776978" y="1696710"/>
            <a:ext cx="8435679" cy="4217840"/>
          </a:xfrm>
          <a:prstGeom prst="rect">
            <a:avLst/>
          </a:prstGeom>
        </p:spPr>
      </p:pic>
    </p:spTree>
    <p:extLst>
      <p:ext uri="{BB962C8B-B14F-4D97-AF65-F5344CB8AC3E}">
        <p14:creationId xmlns="" xmlns:p14="http://schemas.microsoft.com/office/powerpoint/2010/main" val="3490690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069652" y="2880068"/>
            <a:ext cx="4193297" cy="853440"/>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sl-SI" dirty="0" smtClean="0"/>
              <a:t>      To je gozd. </a:t>
            </a:r>
            <a:endParaRPr lang="sl-SI" sz="2000" dirty="0"/>
          </a:p>
        </p:txBody>
      </p:sp>
      <p:pic>
        <p:nvPicPr>
          <p:cNvPr id="4" name="Slika 3"/>
          <p:cNvPicPr>
            <a:picLocks noChangeAspect="1"/>
          </p:cNvPicPr>
          <p:nvPr/>
        </p:nvPicPr>
        <p:blipFill>
          <a:blip r:embed="rId2" cstate="email">
            <a:extLst>
              <a:ext uri="{28A0092B-C50C-407E-A947-70E740481C1C}">
                <a14:useLocalDpi xmlns="" xmlns:a14="http://schemas.microsoft.com/office/drawing/2010/main"/>
              </a:ext>
            </a:extLst>
          </a:blip>
          <a:stretch>
            <a:fillRect/>
          </a:stretch>
        </p:blipFill>
        <p:spPr>
          <a:xfrm>
            <a:off x="7412041" y="2580728"/>
            <a:ext cx="2753782" cy="1404883"/>
          </a:xfrm>
          <a:prstGeom prst="rect">
            <a:avLst/>
          </a:prstGeom>
        </p:spPr>
      </p:pic>
    </p:spTree>
    <p:extLst>
      <p:ext uri="{BB962C8B-B14F-4D97-AF65-F5344CB8AC3E}">
        <p14:creationId xmlns="" xmlns:p14="http://schemas.microsoft.com/office/powerpoint/2010/main" val="3925089555"/>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069652" y="2880068"/>
            <a:ext cx="4193297" cy="853440"/>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sl-SI" dirty="0" smtClean="0"/>
              <a:t>      To je gozd. </a:t>
            </a:r>
            <a:endParaRPr lang="sl-SI" sz="2000" dirty="0"/>
          </a:p>
        </p:txBody>
      </p:sp>
      <p:pic>
        <p:nvPicPr>
          <p:cNvPr id="5" name="Označba mesta vsebine 4"/>
          <p:cNvPicPr>
            <a:picLocks noGrp="1" noChangeAspect="1"/>
          </p:cNvPicPr>
          <p:nvPr>
            <p:ph idx="1"/>
          </p:nvPr>
        </p:nvPicPr>
        <p:blipFill>
          <a:blip r:embed="rId2" cstate="email">
            <a:extLst>
              <a:ext uri="{28A0092B-C50C-407E-A947-70E740481C1C}">
                <a14:useLocalDpi xmlns="" xmlns:a14="http://schemas.microsoft.com/office/drawing/2010/main"/>
              </a:ext>
            </a:extLst>
          </a:blip>
          <a:stretch>
            <a:fillRect/>
          </a:stretch>
        </p:blipFill>
        <p:spPr>
          <a:xfrm>
            <a:off x="377190" y="485062"/>
            <a:ext cx="1743075" cy="1394460"/>
          </a:xfrm>
          <a:prstGeom prst="rect">
            <a:avLst/>
          </a:prstGeom>
          <a:ln>
            <a:noFill/>
          </a:ln>
          <a:effectLst>
            <a:outerShdw blurRad="292100" dist="139700" dir="2700000" algn="tl" rotWithShape="0">
              <a:srgbClr val="333333">
                <a:alpha val="65000"/>
              </a:srgbClr>
            </a:outerShdw>
          </a:effectLst>
        </p:spPr>
      </p:pic>
      <p:pic>
        <p:nvPicPr>
          <p:cNvPr id="4" name="Slika 3"/>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7412041" y="2580728"/>
            <a:ext cx="2753782" cy="1404883"/>
          </a:xfrm>
          <a:prstGeom prst="rect">
            <a:avLst/>
          </a:prstGeom>
        </p:spPr>
      </p:pic>
      <p:pic>
        <p:nvPicPr>
          <p:cNvPr id="7" name="Slika 6"/>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2336481" y="460916"/>
            <a:ext cx="1759835" cy="1318178"/>
          </a:xfrm>
          <a:prstGeom prst="rect">
            <a:avLst/>
          </a:prstGeom>
          <a:ln>
            <a:noFill/>
          </a:ln>
          <a:effectLst>
            <a:outerShdw blurRad="292100" dist="139700" dir="2700000" algn="tl" rotWithShape="0">
              <a:srgbClr val="333333">
                <a:alpha val="65000"/>
              </a:srgbClr>
            </a:outerShdw>
          </a:effectLst>
        </p:spPr>
      </p:pic>
      <p:pic>
        <p:nvPicPr>
          <p:cNvPr id="8" name="Slika 7"/>
          <p:cNvPicPr>
            <a:picLocks noChangeAspect="1"/>
          </p:cNvPicPr>
          <p:nvPr/>
        </p:nvPicPr>
        <p:blipFill>
          <a:blip r:embed="rId5" cstate="email">
            <a:extLst>
              <a:ext uri="{28A0092B-C50C-407E-A947-70E740481C1C}">
                <a14:useLocalDpi xmlns="" xmlns:a14="http://schemas.microsoft.com/office/drawing/2010/main"/>
              </a:ext>
            </a:extLst>
          </a:blip>
          <a:stretch>
            <a:fillRect/>
          </a:stretch>
        </p:blipFill>
        <p:spPr>
          <a:xfrm>
            <a:off x="4263040" y="460916"/>
            <a:ext cx="1894348" cy="1292614"/>
          </a:xfrm>
          <a:prstGeom prst="rect">
            <a:avLst/>
          </a:prstGeom>
          <a:ln>
            <a:noFill/>
          </a:ln>
          <a:effectLst>
            <a:outerShdw blurRad="292100" dist="139700" dir="2700000" algn="tl" rotWithShape="0">
              <a:srgbClr val="333333">
                <a:alpha val="65000"/>
              </a:srgbClr>
            </a:outerShdw>
          </a:effectLst>
        </p:spPr>
      </p:pic>
      <p:pic>
        <p:nvPicPr>
          <p:cNvPr id="9" name="Slika 8"/>
          <p:cNvPicPr>
            <a:picLocks noChangeAspect="1"/>
          </p:cNvPicPr>
          <p:nvPr/>
        </p:nvPicPr>
        <p:blipFill rotWithShape="1">
          <a:blip r:embed="rId6" cstate="email">
            <a:extLst>
              <a:ext uri="{28A0092B-C50C-407E-A947-70E740481C1C}">
                <a14:useLocalDpi xmlns="" xmlns:a14="http://schemas.microsoft.com/office/drawing/2010/main"/>
              </a:ext>
            </a:extLst>
          </a:blip>
          <a:srcRect/>
          <a:stretch/>
        </p:blipFill>
        <p:spPr>
          <a:xfrm>
            <a:off x="6438235" y="490725"/>
            <a:ext cx="1734873" cy="1195251"/>
          </a:xfrm>
          <a:prstGeom prst="rect">
            <a:avLst/>
          </a:prstGeom>
          <a:ln>
            <a:noFill/>
          </a:ln>
          <a:effectLst>
            <a:outerShdw blurRad="292100" dist="139700" dir="2700000" algn="tl" rotWithShape="0">
              <a:srgbClr val="333333">
                <a:alpha val="65000"/>
              </a:srgbClr>
            </a:outerShdw>
          </a:effectLst>
        </p:spPr>
      </p:pic>
      <p:pic>
        <p:nvPicPr>
          <p:cNvPr id="10" name="Slika 9"/>
          <p:cNvPicPr>
            <a:picLocks noChangeAspect="1"/>
          </p:cNvPicPr>
          <p:nvPr/>
        </p:nvPicPr>
        <p:blipFill rotWithShape="1">
          <a:blip r:embed="rId7" cstate="email">
            <a:extLst>
              <a:ext uri="{28A0092B-C50C-407E-A947-70E740481C1C}">
                <a14:useLocalDpi xmlns="" xmlns:a14="http://schemas.microsoft.com/office/drawing/2010/main"/>
              </a:ext>
            </a:extLst>
          </a:blip>
          <a:srcRect/>
          <a:stretch/>
        </p:blipFill>
        <p:spPr>
          <a:xfrm>
            <a:off x="8368324" y="443533"/>
            <a:ext cx="1502773" cy="1449525"/>
          </a:xfrm>
          <a:prstGeom prst="rect">
            <a:avLst/>
          </a:prstGeom>
          <a:ln>
            <a:noFill/>
          </a:ln>
          <a:effectLst>
            <a:outerShdw blurRad="292100" dist="139700" dir="2700000" algn="tl" rotWithShape="0">
              <a:srgbClr val="333333">
                <a:alpha val="65000"/>
              </a:srgbClr>
            </a:outerShdw>
          </a:effectLst>
        </p:spPr>
      </p:pic>
      <p:pic>
        <p:nvPicPr>
          <p:cNvPr id="12" name="Slika 11"/>
          <p:cNvPicPr>
            <a:picLocks noChangeAspect="1"/>
          </p:cNvPicPr>
          <p:nvPr/>
        </p:nvPicPr>
        <p:blipFill>
          <a:blip r:embed="rId8" cstate="email">
            <a:extLst>
              <a:ext uri="{28A0092B-C50C-407E-A947-70E740481C1C}">
                <a14:useLocalDpi xmlns="" xmlns:a14="http://schemas.microsoft.com/office/drawing/2010/main"/>
              </a:ext>
            </a:extLst>
          </a:blip>
          <a:stretch>
            <a:fillRect/>
          </a:stretch>
        </p:blipFill>
        <p:spPr>
          <a:xfrm>
            <a:off x="10069251" y="460916"/>
            <a:ext cx="1761797" cy="1182259"/>
          </a:xfrm>
          <a:prstGeom prst="rect">
            <a:avLst/>
          </a:prstGeom>
          <a:ln>
            <a:noFill/>
          </a:ln>
          <a:effectLst>
            <a:outerShdw blurRad="292100" dist="139700" dir="2700000" algn="tl" rotWithShape="0">
              <a:srgbClr val="333333">
                <a:alpha val="65000"/>
              </a:srgbClr>
            </a:outerShdw>
          </a:effectLst>
        </p:spPr>
      </p:pic>
      <p:sp>
        <p:nvSpPr>
          <p:cNvPr id="18" name="PoljeZBesedilom 17"/>
          <p:cNvSpPr txBox="1"/>
          <p:nvPr/>
        </p:nvSpPr>
        <p:spPr>
          <a:xfrm>
            <a:off x="786490" y="1866878"/>
            <a:ext cx="1280160" cy="369332"/>
          </a:xfrm>
          <a:prstGeom prst="rect">
            <a:avLst/>
          </a:prstGeom>
          <a:noFill/>
        </p:spPr>
        <p:txBody>
          <a:bodyPr wrap="square" rtlCol="0">
            <a:spAutoFit/>
          </a:bodyPr>
          <a:lstStyle/>
          <a:p>
            <a:r>
              <a:rPr lang="sl-SI" dirty="0" smtClean="0"/>
              <a:t>veverica</a:t>
            </a:r>
            <a:endParaRPr lang="sl-SI" dirty="0"/>
          </a:p>
        </p:txBody>
      </p:sp>
      <p:sp>
        <p:nvSpPr>
          <p:cNvPr id="19" name="PoljeZBesedilom 18"/>
          <p:cNvSpPr txBox="1"/>
          <p:nvPr/>
        </p:nvSpPr>
        <p:spPr>
          <a:xfrm>
            <a:off x="2950593" y="1737895"/>
            <a:ext cx="986903" cy="369332"/>
          </a:xfrm>
          <a:prstGeom prst="rect">
            <a:avLst/>
          </a:prstGeom>
          <a:noFill/>
        </p:spPr>
        <p:txBody>
          <a:bodyPr wrap="square" rtlCol="0">
            <a:spAutoFit/>
          </a:bodyPr>
          <a:lstStyle/>
          <a:p>
            <a:r>
              <a:rPr lang="sl-SI" dirty="0" smtClean="0"/>
              <a:t>srna</a:t>
            </a:r>
            <a:endParaRPr lang="sl-SI" dirty="0"/>
          </a:p>
        </p:txBody>
      </p:sp>
      <p:sp>
        <p:nvSpPr>
          <p:cNvPr id="20" name="PoljeZBesedilom 19"/>
          <p:cNvSpPr txBox="1"/>
          <p:nvPr/>
        </p:nvSpPr>
        <p:spPr>
          <a:xfrm>
            <a:off x="4822711" y="1735962"/>
            <a:ext cx="1188720" cy="369332"/>
          </a:xfrm>
          <a:prstGeom prst="rect">
            <a:avLst/>
          </a:prstGeom>
          <a:noFill/>
        </p:spPr>
        <p:txBody>
          <a:bodyPr wrap="square" rtlCol="0">
            <a:spAutoFit/>
          </a:bodyPr>
          <a:lstStyle/>
          <a:p>
            <a:r>
              <a:rPr lang="sl-SI" dirty="0" smtClean="0"/>
              <a:t>lisica</a:t>
            </a:r>
            <a:endParaRPr lang="sl-SI" dirty="0"/>
          </a:p>
        </p:txBody>
      </p:sp>
      <p:sp>
        <p:nvSpPr>
          <p:cNvPr id="21" name="PoljeZBesedilom 20"/>
          <p:cNvSpPr txBox="1"/>
          <p:nvPr/>
        </p:nvSpPr>
        <p:spPr>
          <a:xfrm>
            <a:off x="7073253" y="1647105"/>
            <a:ext cx="677577" cy="369332"/>
          </a:xfrm>
          <a:prstGeom prst="rect">
            <a:avLst/>
          </a:prstGeom>
          <a:noFill/>
        </p:spPr>
        <p:txBody>
          <a:bodyPr wrap="square" rtlCol="0">
            <a:spAutoFit/>
          </a:bodyPr>
          <a:lstStyle/>
          <a:p>
            <a:r>
              <a:rPr lang="sl-SI" dirty="0" smtClean="0"/>
              <a:t>jež</a:t>
            </a:r>
            <a:endParaRPr lang="sl-SI" dirty="0"/>
          </a:p>
        </p:txBody>
      </p:sp>
      <p:sp>
        <p:nvSpPr>
          <p:cNvPr id="22" name="PoljeZBesedilom 21"/>
          <p:cNvSpPr txBox="1"/>
          <p:nvPr/>
        </p:nvSpPr>
        <p:spPr>
          <a:xfrm>
            <a:off x="8833705" y="1857766"/>
            <a:ext cx="757646" cy="369332"/>
          </a:xfrm>
          <a:prstGeom prst="rect">
            <a:avLst/>
          </a:prstGeom>
          <a:noFill/>
        </p:spPr>
        <p:txBody>
          <a:bodyPr wrap="square" rtlCol="0">
            <a:spAutoFit/>
          </a:bodyPr>
          <a:lstStyle/>
          <a:p>
            <a:r>
              <a:rPr lang="sl-SI" dirty="0" smtClean="0"/>
              <a:t>sova</a:t>
            </a:r>
            <a:endParaRPr lang="sl-SI" dirty="0"/>
          </a:p>
        </p:txBody>
      </p:sp>
      <p:sp>
        <p:nvSpPr>
          <p:cNvPr id="23" name="PoljeZBesedilom 22"/>
          <p:cNvSpPr txBox="1"/>
          <p:nvPr/>
        </p:nvSpPr>
        <p:spPr>
          <a:xfrm>
            <a:off x="10488156" y="1650273"/>
            <a:ext cx="1365488" cy="369332"/>
          </a:xfrm>
          <a:prstGeom prst="rect">
            <a:avLst/>
          </a:prstGeom>
          <a:noFill/>
        </p:spPr>
        <p:txBody>
          <a:bodyPr wrap="square" rtlCol="0">
            <a:spAutoFit/>
          </a:bodyPr>
          <a:lstStyle/>
          <a:p>
            <a:r>
              <a:rPr lang="sl-SI" dirty="0" smtClean="0"/>
              <a:t>jazbec</a:t>
            </a:r>
            <a:endParaRPr lang="sl-SI" dirty="0"/>
          </a:p>
        </p:txBody>
      </p:sp>
    </p:spTree>
    <p:extLst>
      <p:ext uri="{BB962C8B-B14F-4D97-AF65-F5344CB8AC3E}">
        <p14:creationId xmlns="" xmlns:p14="http://schemas.microsoft.com/office/powerpoint/2010/main" val="3925089555"/>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069652" y="2880068"/>
            <a:ext cx="4193297" cy="853440"/>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sl-SI" dirty="0" smtClean="0"/>
              <a:t>      To je gozd. </a:t>
            </a:r>
            <a:endParaRPr lang="sl-SI" sz="2000" dirty="0"/>
          </a:p>
        </p:txBody>
      </p:sp>
      <p:pic>
        <p:nvPicPr>
          <p:cNvPr id="5" name="Označba mesta vsebine 4"/>
          <p:cNvPicPr>
            <a:picLocks noGrp="1" noChangeAspect="1"/>
          </p:cNvPicPr>
          <p:nvPr>
            <p:ph idx="1"/>
          </p:nvPr>
        </p:nvPicPr>
        <p:blipFill>
          <a:blip r:embed="rId2" cstate="email">
            <a:extLst>
              <a:ext uri="{28A0092B-C50C-407E-A947-70E740481C1C}">
                <a14:useLocalDpi xmlns="" xmlns:a14="http://schemas.microsoft.com/office/drawing/2010/main"/>
              </a:ext>
            </a:extLst>
          </a:blip>
          <a:stretch>
            <a:fillRect/>
          </a:stretch>
        </p:blipFill>
        <p:spPr>
          <a:xfrm>
            <a:off x="377190" y="485062"/>
            <a:ext cx="1743075" cy="1394460"/>
          </a:xfrm>
          <a:prstGeom prst="rect">
            <a:avLst/>
          </a:prstGeom>
          <a:ln>
            <a:noFill/>
          </a:ln>
          <a:effectLst>
            <a:outerShdw blurRad="292100" dist="139700" dir="2700000" algn="tl" rotWithShape="0">
              <a:srgbClr val="333333">
                <a:alpha val="65000"/>
              </a:srgbClr>
            </a:outerShdw>
          </a:effectLst>
        </p:spPr>
      </p:pic>
      <p:pic>
        <p:nvPicPr>
          <p:cNvPr id="4" name="Slika 3"/>
          <p:cNvPicPr>
            <a:picLocks noChangeAspect="1"/>
          </p:cNvPicPr>
          <p:nvPr/>
        </p:nvPicPr>
        <p:blipFill>
          <a:blip r:embed="rId3" cstate="email">
            <a:extLst>
              <a:ext uri="{28A0092B-C50C-407E-A947-70E740481C1C}">
                <a14:useLocalDpi xmlns="" xmlns:a14="http://schemas.microsoft.com/office/drawing/2010/main"/>
              </a:ext>
            </a:extLst>
          </a:blip>
          <a:stretch>
            <a:fillRect/>
          </a:stretch>
        </p:blipFill>
        <p:spPr>
          <a:xfrm>
            <a:off x="7412041" y="2580728"/>
            <a:ext cx="2753782" cy="1404883"/>
          </a:xfrm>
          <a:prstGeom prst="rect">
            <a:avLst/>
          </a:prstGeom>
        </p:spPr>
      </p:pic>
      <p:pic>
        <p:nvPicPr>
          <p:cNvPr id="7" name="Slika 6"/>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2336481" y="460916"/>
            <a:ext cx="1759835" cy="1318178"/>
          </a:xfrm>
          <a:prstGeom prst="rect">
            <a:avLst/>
          </a:prstGeom>
          <a:ln>
            <a:noFill/>
          </a:ln>
          <a:effectLst>
            <a:outerShdw blurRad="292100" dist="139700" dir="2700000" algn="tl" rotWithShape="0">
              <a:srgbClr val="333333">
                <a:alpha val="65000"/>
              </a:srgbClr>
            </a:outerShdw>
          </a:effectLst>
        </p:spPr>
      </p:pic>
      <p:pic>
        <p:nvPicPr>
          <p:cNvPr id="8" name="Slika 7"/>
          <p:cNvPicPr>
            <a:picLocks noChangeAspect="1"/>
          </p:cNvPicPr>
          <p:nvPr/>
        </p:nvPicPr>
        <p:blipFill>
          <a:blip r:embed="rId5" cstate="email">
            <a:extLst>
              <a:ext uri="{28A0092B-C50C-407E-A947-70E740481C1C}">
                <a14:useLocalDpi xmlns="" xmlns:a14="http://schemas.microsoft.com/office/drawing/2010/main"/>
              </a:ext>
            </a:extLst>
          </a:blip>
          <a:stretch>
            <a:fillRect/>
          </a:stretch>
        </p:blipFill>
        <p:spPr>
          <a:xfrm>
            <a:off x="4263040" y="460916"/>
            <a:ext cx="1894348" cy="1292614"/>
          </a:xfrm>
          <a:prstGeom prst="rect">
            <a:avLst/>
          </a:prstGeom>
          <a:ln>
            <a:noFill/>
          </a:ln>
          <a:effectLst>
            <a:outerShdw blurRad="292100" dist="139700" dir="2700000" algn="tl" rotWithShape="0">
              <a:srgbClr val="333333">
                <a:alpha val="65000"/>
              </a:srgbClr>
            </a:outerShdw>
          </a:effectLst>
        </p:spPr>
      </p:pic>
      <p:pic>
        <p:nvPicPr>
          <p:cNvPr id="9" name="Slika 8"/>
          <p:cNvPicPr>
            <a:picLocks noChangeAspect="1"/>
          </p:cNvPicPr>
          <p:nvPr/>
        </p:nvPicPr>
        <p:blipFill rotWithShape="1">
          <a:blip r:embed="rId6" cstate="email">
            <a:extLst>
              <a:ext uri="{28A0092B-C50C-407E-A947-70E740481C1C}">
                <a14:useLocalDpi xmlns="" xmlns:a14="http://schemas.microsoft.com/office/drawing/2010/main"/>
              </a:ext>
            </a:extLst>
          </a:blip>
          <a:srcRect/>
          <a:stretch/>
        </p:blipFill>
        <p:spPr>
          <a:xfrm>
            <a:off x="6438235" y="490725"/>
            <a:ext cx="1734873" cy="1195251"/>
          </a:xfrm>
          <a:prstGeom prst="rect">
            <a:avLst/>
          </a:prstGeom>
          <a:ln>
            <a:noFill/>
          </a:ln>
          <a:effectLst>
            <a:outerShdw blurRad="292100" dist="139700" dir="2700000" algn="tl" rotWithShape="0">
              <a:srgbClr val="333333">
                <a:alpha val="65000"/>
              </a:srgbClr>
            </a:outerShdw>
          </a:effectLst>
        </p:spPr>
      </p:pic>
      <p:pic>
        <p:nvPicPr>
          <p:cNvPr id="10" name="Slika 9"/>
          <p:cNvPicPr>
            <a:picLocks noChangeAspect="1"/>
          </p:cNvPicPr>
          <p:nvPr/>
        </p:nvPicPr>
        <p:blipFill rotWithShape="1">
          <a:blip r:embed="rId7" cstate="email">
            <a:extLst>
              <a:ext uri="{28A0092B-C50C-407E-A947-70E740481C1C}">
                <a14:useLocalDpi xmlns="" xmlns:a14="http://schemas.microsoft.com/office/drawing/2010/main"/>
              </a:ext>
            </a:extLst>
          </a:blip>
          <a:srcRect/>
          <a:stretch/>
        </p:blipFill>
        <p:spPr>
          <a:xfrm>
            <a:off x="8368324" y="443533"/>
            <a:ext cx="1502773" cy="1449525"/>
          </a:xfrm>
          <a:prstGeom prst="rect">
            <a:avLst/>
          </a:prstGeom>
          <a:ln>
            <a:noFill/>
          </a:ln>
          <a:effectLst>
            <a:outerShdw blurRad="292100" dist="139700" dir="2700000" algn="tl" rotWithShape="0">
              <a:srgbClr val="333333">
                <a:alpha val="65000"/>
              </a:srgbClr>
            </a:outerShdw>
          </a:effectLst>
        </p:spPr>
      </p:pic>
      <p:pic>
        <p:nvPicPr>
          <p:cNvPr id="12" name="Slika 11"/>
          <p:cNvPicPr>
            <a:picLocks noChangeAspect="1"/>
          </p:cNvPicPr>
          <p:nvPr/>
        </p:nvPicPr>
        <p:blipFill>
          <a:blip r:embed="rId8" cstate="email">
            <a:extLst>
              <a:ext uri="{28A0092B-C50C-407E-A947-70E740481C1C}">
                <a14:useLocalDpi xmlns="" xmlns:a14="http://schemas.microsoft.com/office/drawing/2010/main"/>
              </a:ext>
            </a:extLst>
          </a:blip>
          <a:stretch>
            <a:fillRect/>
          </a:stretch>
        </p:blipFill>
        <p:spPr>
          <a:xfrm>
            <a:off x="10069251" y="460916"/>
            <a:ext cx="1761797" cy="1182259"/>
          </a:xfrm>
          <a:prstGeom prst="rect">
            <a:avLst/>
          </a:prstGeom>
          <a:ln>
            <a:noFill/>
          </a:ln>
          <a:effectLst>
            <a:outerShdw blurRad="292100" dist="139700" dir="2700000" algn="tl" rotWithShape="0">
              <a:srgbClr val="333333">
                <a:alpha val="65000"/>
              </a:srgbClr>
            </a:outerShdw>
          </a:effectLst>
        </p:spPr>
      </p:pic>
      <p:pic>
        <p:nvPicPr>
          <p:cNvPr id="13" name="Slika 12"/>
          <p:cNvPicPr>
            <a:picLocks noChangeAspect="1"/>
          </p:cNvPicPr>
          <p:nvPr/>
        </p:nvPicPr>
        <p:blipFill>
          <a:blip r:embed="rId9" cstate="email">
            <a:extLst>
              <a:ext uri="{28A0092B-C50C-407E-A947-70E740481C1C}">
                <a14:useLocalDpi xmlns="" xmlns:a14="http://schemas.microsoft.com/office/drawing/2010/main"/>
              </a:ext>
            </a:extLst>
          </a:blip>
          <a:stretch>
            <a:fillRect/>
          </a:stretch>
        </p:blipFill>
        <p:spPr>
          <a:xfrm>
            <a:off x="511584" y="4629244"/>
            <a:ext cx="2216829" cy="1475199"/>
          </a:xfrm>
          <a:prstGeom prst="rect">
            <a:avLst/>
          </a:prstGeom>
          <a:ln>
            <a:noFill/>
          </a:ln>
          <a:effectLst>
            <a:outerShdw blurRad="292100" dist="139700" dir="2700000" algn="tl" rotWithShape="0">
              <a:srgbClr val="333333">
                <a:alpha val="65000"/>
              </a:srgbClr>
            </a:outerShdw>
          </a:effectLst>
        </p:spPr>
      </p:pic>
      <p:pic>
        <p:nvPicPr>
          <p:cNvPr id="14" name="Slika 13"/>
          <p:cNvPicPr>
            <a:picLocks noChangeAspect="1"/>
          </p:cNvPicPr>
          <p:nvPr/>
        </p:nvPicPr>
        <p:blipFill>
          <a:blip r:embed="rId10" cstate="email">
            <a:extLst>
              <a:ext uri="{28A0092B-C50C-407E-A947-70E740481C1C}">
                <a14:useLocalDpi xmlns="" xmlns:a14="http://schemas.microsoft.com/office/drawing/2010/main"/>
              </a:ext>
            </a:extLst>
          </a:blip>
          <a:stretch>
            <a:fillRect/>
          </a:stretch>
        </p:blipFill>
        <p:spPr>
          <a:xfrm>
            <a:off x="5189005" y="4899884"/>
            <a:ext cx="1847731" cy="1161431"/>
          </a:xfrm>
          <a:prstGeom prst="rect">
            <a:avLst/>
          </a:prstGeom>
          <a:ln>
            <a:noFill/>
          </a:ln>
          <a:effectLst>
            <a:outerShdw blurRad="292100" dist="139700" dir="2700000" algn="tl" rotWithShape="0">
              <a:srgbClr val="333333">
                <a:alpha val="65000"/>
              </a:srgbClr>
            </a:outerShdw>
          </a:effectLst>
        </p:spPr>
      </p:pic>
      <p:pic>
        <p:nvPicPr>
          <p:cNvPr id="15" name="Slika 14"/>
          <p:cNvPicPr>
            <a:picLocks noChangeAspect="1"/>
          </p:cNvPicPr>
          <p:nvPr/>
        </p:nvPicPr>
        <p:blipFill rotWithShape="1">
          <a:blip r:embed="rId11" cstate="email">
            <a:extLst>
              <a:ext uri="{28A0092B-C50C-407E-A947-70E740481C1C}">
                <a14:useLocalDpi xmlns="" xmlns:a14="http://schemas.microsoft.com/office/drawing/2010/main"/>
              </a:ext>
            </a:extLst>
          </a:blip>
          <a:srcRect/>
          <a:stretch/>
        </p:blipFill>
        <p:spPr>
          <a:xfrm>
            <a:off x="7518277" y="4383077"/>
            <a:ext cx="1379567" cy="1698387"/>
          </a:xfrm>
          <a:prstGeom prst="rect">
            <a:avLst/>
          </a:prstGeom>
          <a:ln>
            <a:noFill/>
          </a:ln>
          <a:effectLst>
            <a:outerShdw blurRad="292100" dist="139700" dir="2700000" algn="tl" rotWithShape="0">
              <a:srgbClr val="333333">
                <a:alpha val="65000"/>
              </a:srgbClr>
            </a:outerShdw>
          </a:effectLst>
        </p:spPr>
      </p:pic>
      <p:pic>
        <p:nvPicPr>
          <p:cNvPr id="16" name="Slika 15"/>
          <p:cNvPicPr>
            <a:picLocks noChangeAspect="1"/>
          </p:cNvPicPr>
          <p:nvPr/>
        </p:nvPicPr>
        <p:blipFill>
          <a:blip r:embed="rId12" cstate="email">
            <a:extLst>
              <a:ext uri="{28A0092B-C50C-407E-A947-70E740481C1C}">
                <a14:useLocalDpi xmlns="" xmlns:a14="http://schemas.microsoft.com/office/drawing/2010/main"/>
              </a:ext>
            </a:extLst>
          </a:blip>
          <a:stretch>
            <a:fillRect/>
          </a:stretch>
        </p:blipFill>
        <p:spPr>
          <a:xfrm>
            <a:off x="9405515" y="4760564"/>
            <a:ext cx="1780177" cy="1335133"/>
          </a:xfrm>
          <a:prstGeom prst="rect">
            <a:avLst/>
          </a:prstGeom>
          <a:ln>
            <a:noFill/>
          </a:ln>
          <a:effectLst>
            <a:outerShdw blurRad="292100" dist="139700" dir="2700000" algn="tl" rotWithShape="0">
              <a:srgbClr val="333333">
                <a:alpha val="65000"/>
              </a:srgbClr>
            </a:outerShdw>
          </a:effectLst>
        </p:spPr>
      </p:pic>
      <p:pic>
        <p:nvPicPr>
          <p:cNvPr id="17" name="Slika 16"/>
          <p:cNvPicPr>
            <a:picLocks noChangeAspect="1"/>
          </p:cNvPicPr>
          <p:nvPr/>
        </p:nvPicPr>
        <p:blipFill>
          <a:blip r:embed="rId13" cstate="email">
            <a:extLst>
              <a:ext uri="{28A0092B-C50C-407E-A947-70E740481C1C}">
                <a14:useLocalDpi xmlns="" xmlns:a14="http://schemas.microsoft.com/office/drawing/2010/main"/>
              </a:ext>
            </a:extLst>
          </a:blip>
          <a:stretch>
            <a:fillRect/>
          </a:stretch>
        </p:blipFill>
        <p:spPr>
          <a:xfrm>
            <a:off x="3069652" y="4892807"/>
            <a:ext cx="1818765" cy="1211752"/>
          </a:xfrm>
          <a:prstGeom prst="rect">
            <a:avLst/>
          </a:prstGeom>
          <a:ln>
            <a:noFill/>
          </a:ln>
          <a:effectLst>
            <a:outerShdw blurRad="292100" dist="139700" dir="2700000" algn="tl" rotWithShape="0">
              <a:srgbClr val="333333">
                <a:alpha val="65000"/>
              </a:srgbClr>
            </a:outerShdw>
          </a:effectLst>
        </p:spPr>
      </p:pic>
      <p:sp>
        <p:nvSpPr>
          <p:cNvPr id="18" name="PoljeZBesedilom 17"/>
          <p:cNvSpPr txBox="1"/>
          <p:nvPr/>
        </p:nvSpPr>
        <p:spPr>
          <a:xfrm>
            <a:off x="786490" y="1866878"/>
            <a:ext cx="1280160" cy="369332"/>
          </a:xfrm>
          <a:prstGeom prst="rect">
            <a:avLst/>
          </a:prstGeom>
          <a:noFill/>
        </p:spPr>
        <p:txBody>
          <a:bodyPr wrap="square" rtlCol="0">
            <a:spAutoFit/>
          </a:bodyPr>
          <a:lstStyle/>
          <a:p>
            <a:r>
              <a:rPr lang="sl-SI" dirty="0" smtClean="0"/>
              <a:t>veverica</a:t>
            </a:r>
            <a:endParaRPr lang="sl-SI" dirty="0"/>
          </a:p>
        </p:txBody>
      </p:sp>
      <p:sp>
        <p:nvSpPr>
          <p:cNvPr id="19" name="PoljeZBesedilom 18"/>
          <p:cNvSpPr txBox="1"/>
          <p:nvPr/>
        </p:nvSpPr>
        <p:spPr>
          <a:xfrm>
            <a:off x="2950593" y="1737895"/>
            <a:ext cx="986903" cy="369332"/>
          </a:xfrm>
          <a:prstGeom prst="rect">
            <a:avLst/>
          </a:prstGeom>
          <a:noFill/>
        </p:spPr>
        <p:txBody>
          <a:bodyPr wrap="square" rtlCol="0">
            <a:spAutoFit/>
          </a:bodyPr>
          <a:lstStyle/>
          <a:p>
            <a:r>
              <a:rPr lang="sl-SI" dirty="0" smtClean="0"/>
              <a:t>srna</a:t>
            </a:r>
            <a:endParaRPr lang="sl-SI" dirty="0"/>
          </a:p>
        </p:txBody>
      </p:sp>
      <p:sp>
        <p:nvSpPr>
          <p:cNvPr id="20" name="PoljeZBesedilom 19"/>
          <p:cNvSpPr txBox="1"/>
          <p:nvPr/>
        </p:nvSpPr>
        <p:spPr>
          <a:xfrm>
            <a:off x="4822711" y="1735962"/>
            <a:ext cx="1188720" cy="369332"/>
          </a:xfrm>
          <a:prstGeom prst="rect">
            <a:avLst/>
          </a:prstGeom>
          <a:noFill/>
        </p:spPr>
        <p:txBody>
          <a:bodyPr wrap="square" rtlCol="0">
            <a:spAutoFit/>
          </a:bodyPr>
          <a:lstStyle/>
          <a:p>
            <a:r>
              <a:rPr lang="sl-SI" dirty="0" smtClean="0"/>
              <a:t>lisica</a:t>
            </a:r>
            <a:endParaRPr lang="sl-SI" dirty="0"/>
          </a:p>
        </p:txBody>
      </p:sp>
      <p:sp>
        <p:nvSpPr>
          <p:cNvPr id="21" name="PoljeZBesedilom 20"/>
          <p:cNvSpPr txBox="1"/>
          <p:nvPr/>
        </p:nvSpPr>
        <p:spPr>
          <a:xfrm>
            <a:off x="7073253" y="1647105"/>
            <a:ext cx="677577" cy="369332"/>
          </a:xfrm>
          <a:prstGeom prst="rect">
            <a:avLst/>
          </a:prstGeom>
          <a:noFill/>
        </p:spPr>
        <p:txBody>
          <a:bodyPr wrap="square" rtlCol="0">
            <a:spAutoFit/>
          </a:bodyPr>
          <a:lstStyle/>
          <a:p>
            <a:r>
              <a:rPr lang="sl-SI" dirty="0" smtClean="0"/>
              <a:t>jež</a:t>
            </a:r>
            <a:endParaRPr lang="sl-SI" dirty="0"/>
          </a:p>
        </p:txBody>
      </p:sp>
      <p:sp>
        <p:nvSpPr>
          <p:cNvPr id="22" name="PoljeZBesedilom 21"/>
          <p:cNvSpPr txBox="1"/>
          <p:nvPr/>
        </p:nvSpPr>
        <p:spPr>
          <a:xfrm>
            <a:off x="8833705" y="1857766"/>
            <a:ext cx="757646" cy="369332"/>
          </a:xfrm>
          <a:prstGeom prst="rect">
            <a:avLst/>
          </a:prstGeom>
          <a:noFill/>
        </p:spPr>
        <p:txBody>
          <a:bodyPr wrap="square" rtlCol="0">
            <a:spAutoFit/>
          </a:bodyPr>
          <a:lstStyle/>
          <a:p>
            <a:r>
              <a:rPr lang="sl-SI" dirty="0" smtClean="0"/>
              <a:t>sova</a:t>
            </a:r>
            <a:endParaRPr lang="sl-SI" dirty="0"/>
          </a:p>
        </p:txBody>
      </p:sp>
      <p:sp>
        <p:nvSpPr>
          <p:cNvPr id="23" name="PoljeZBesedilom 22"/>
          <p:cNvSpPr txBox="1"/>
          <p:nvPr/>
        </p:nvSpPr>
        <p:spPr>
          <a:xfrm>
            <a:off x="10488156" y="1650273"/>
            <a:ext cx="1365488" cy="369332"/>
          </a:xfrm>
          <a:prstGeom prst="rect">
            <a:avLst/>
          </a:prstGeom>
          <a:noFill/>
        </p:spPr>
        <p:txBody>
          <a:bodyPr wrap="square" rtlCol="0">
            <a:spAutoFit/>
          </a:bodyPr>
          <a:lstStyle/>
          <a:p>
            <a:r>
              <a:rPr lang="sl-SI" dirty="0" smtClean="0"/>
              <a:t>jazbec</a:t>
            </a:r>
            <a:endParaRPr lang="sl-SI" dirty="0"/>
          </a:p>
        </p:txBody>
      </p:sp>
      <p:sp>
        <p:nvSpPr>
          <p:cNvPr id="24" name="PoljeZBesedilom 23"/>
          <p:cNvSpPr txBox="1"/>
          <p:nvPr/>
        </p:nvSpPr>
        <p:spPr>
          <a:xfrm>
            <a:off x="1036979" y="6081464"/>
            <a:ext cx="1452898" cy="369332"/>
          </a:xfrm>
          <a:prstGeom prst="rect">
            <a:avLst/>
          </a:prstGeom>
          <a:noFill/>
        </p:spPr>
        <p:txBody>
          <a:bodyPr wrap="square" rtlCol="0">
            <a:spAutoFit/>
          </a:bodyPr>
          <a:lstStyle/>
          <a:p>
            <a:r>
              <a:rPr lang="sl-SI" dirty="0" smtClean="0"/>
              <a:t>praprot</a:t>
            </a:r>
            <a:endParaRPr lang="sl-SI" dirty="0"/>
          </a:p>
        </p:txBody>
      </p:sp>
      <p:sp>
        <p:nvSpPr>
          <p:cNvPr id="25" name="PoljeZBesedilom 24"/>
          <p:cNvSpPr txBox="1"/>
          <p:nvPr/>
        </p:nvSpPr>
        <p:spPr>
          <a:xfrm>
            <a:off x="3637144" y="6095697"/>
            <a:ext cx="1123405" cy="369332"/>
          </a:xfrm>
          <a:prstGeom prst="rect">
            <a:avLst/>
          </a:prstGeom>
          <a:noFill/>
        </p:spPr>
        <p:txBody>
          <a:bodyPr wrap="square" rtlCol="0">
            <a:spAutoFit/>
          </a:bodyPr>
          <a:lstStyle/>
          <a:p>
            <a:r>
              <a:rPr lang="sl-SI" dirty="0" smtClean="0"/>
              <a:t>gobe</a:t>
            </a:r>
            <a:endParaRPr lang="sl-SI" dirty="0"/>
          </a:p>
        </p:txBody>
      </p:sp>
      <p:sp>
        <p:nvSpPr>
          <p:cNvPr id="26" name="PoljeZBesedilom 25"/>
          <p:cNvSpPr txBox="1"/>
          <p:nvPr/>
        </p:nvSpPr>
        <p:spPr>
          <a:xfrm>
            <a:off x="5797148" y="6081464"/>
            <a:ext cx="666206" cy="369332"/>
          </a:xfrm>
          <a:prstGeom prst="rect">
            <a:avLst/>
          </a:prstGeom>
          <a:noFill/>
        </p:spPr>
        <p:txBody>
          <a:bodyPr wrap="square" rtlCol="0">
            <a:spAutoFit/>
          </a:bodyPr>
          <a:lstStyle/>
          <a:p>
            <a:r>
              <a:rPr lang="sl-SI" dirty="0" smtClean="0"/>
              <a:t>mah</a:t>
            </a:r>
            <a:endParaRPr lang="sl-SI" dirty="0"/>
          </a:p>
        </p:txBody>
      </p:sp>
      <p:sp>
        <p:nvSpPr>
          <p:cNvPr id="27" name="PoljeZBesedilom 26"/>
          <p:cNvSpPr txBox="1"/>
          <p:nvPr/>
        </p:nvSpPr>
        <p:spPr>
          <a:xfrm>
            <a:off x="7793349" y="6136118"/>
            <a:ext cx="906514" cy="369332"/>
          </a:xfrm>
          <a:prstGeom prst="rect">
            <a:avLst/>
          </a:prstGeom>
          <a:noFill/>
        </p:spPr>
        <p:txBody>
          <a:bodyPr wrap="square" rtlCol="0">
            <a:spAutoFit/>
          </a:bodyPr>
          <a:lstStyle/>
          <a:p>
            <a:r>
              <a:rPr lang="sl-SI" dirty="0" smtClean="0"/>
              <a:t>smreka</a:t>
            </a:r>
            <a:endParaRPr lang="sl-SI" dirty="0"/>
          </a:p>
        </p:txBody>
      </p:sp>
      <p:sp>
        <p:nvSpPr>
          <p:cNvPr id="28" name="PoljeZBesedilom 27"/>
          <p:cNvSpPr txBox="1"/>
          <p:nvPr/>
        </p:nvSpPr>
        <p:spPr>
          <a:xfrm>
            <a:off x="9871097" y="6095697"/>
            <a:ext cx="814320" cy="369332"/>
          </a:xfrm>
          <a:prstGeom prst="rect">
            <a:avLst/>
          </a:prstGeom>
          <a:noFill/>
        </p:spPr>
        <p:txBody>
          <a:bodyPr wrap="square" rtlCol="0">
            <a:spAutoFit/>
          </a:bodyPr>
          <a:lstStyle/>
          <a:p>
            <a:r>
              <a:rPr lang="sl-SI" dirty="0" smtClean="0"/>
              <a:t>hrast</a:t>
            </a:r>
            <a:endParaRPr lang="sl-SI" dirty="0"/>
          </a:p>
        </p:txBody>
      </p:sp>
    </p:spTree>
    <p:extLst>
      <p:ext uri="{BB962C8B-B14F-4D97-AF65-F5344CB8AC3E}">
        <p14:creationId xmlns="" xmlns:p14="http://schemas.microsoft.com/office/powerpoint/2010/main" val="3925089555"/>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143000" y="609600"/>
            <a:ext cx="9868989" cy="827314"/>
          </a:xfrm>
        </p:spPr>
        <p:txBody>
          <a:bodyPr/>
          <a:lstStyle/>
          <a:p>
            <a:r>
              <a:rPr lang="sl-SI" dirty="0" smtClean="0"/>
              <a:t>KATERO  ŽIVLJENJSKO  OKOLJE  JE  TO?</a:t>
            </a:r>
            <a:endParaRPr lang="sl-SI" dirty="0"/>
          </a:p>
        </p:txBody>
      </p:sp>
      <p:pic>
        <p:nvPicPr>
          <p:cNvPr id="4" name="Označba mesta vsebine 3"/>
          <p:cNvPicPr>
            <a:picLocks noGrp="1" noChangeAspect="1"/>
          </p:cNvPicPr>
          <p:nvPr>
            <p:ph idx="1"/>
          </p:nvPr>
        </p:nvPicPr>
        <p:blipFill>
          <a:blip r:embed="rId2" cstate="email">
            <a:extLst>
              <a:ext uri="{28A0092B-C50C-407E-A947-70E740481C1C}">
                <a14:useLocalDpi xmlns="" xmlns:a14="http://schemas.microsoft.com/office/drawing/2010/main"/>
              </a:ext>
            </a:extLst>
          </a:blip>
          <a:stretch>
            <a:fillRect/>
          </a:stretch>
        </p:blipFill>
        <p:spPr>
          <a:xfrm>
            <a:off x="2024744" y="1416231"/>
            <a:ext cx="7968342" cy="5084718"/>
          </a:xfrm>
          <a:prstGeom prst="rect">
            <a:avLst/>
          </a:prstGeom>
        </p:spPr>
      </p:pic>
    </p:spTree>
    <p:extLst>
      <p:ext uri="{BB962C8B-B14F-4D97-AF65-F5344CB8AC3E}">
        <p14:creationId xmlns="" xmlns:p14="http://schemas.microsoft.com/office/powerpoint/2010/main" val="8746401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908533" y="2913016"/>
            <a:ext cx="4133683" cy="971607"/>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r>
              <a:rPr lang="sl-SI" dirty="0" smtClean="0"/>
              <a:t>       To je travnik.</a:t>
            </a:r>
            <a:endParaRPr lang="sl-SI" dirty="0"/>
          </a:p>
        </p:txBody>
      </p:sp>
      <p:pic>
        <p:nvPicPr>
          <p:cNvPr id="4" name="Slika 3"/>
          <p:cNvPicPr>
            <a:picLocks noChangeAspect="1"/>
          </p:cNvPicPr>
          <p:nvPr/>
        </p:nvPicPr>
        <p:blipFill>
          <a:blip r:embed="rId2" cstate="email">
            <a:extLst>
              <a:ext uri="{28A0092B-C50C-407E-A947-70E740481C1C}">
                <a14:useLocalDpi xmlns="" xmlns:a14="http://schemas.microsoft.com/office/drawing/2010/main"/>
              </a:ext>
            </a:extLst>
          </a:blip>
          <a:stretch>
            <a:fillRect/>
          </a:stretch>
        </p:blipFill>
        <p:spPr>
          <a:xfrm>
            <a:off x="6420494" y="2385805"/>
            <a:ext cx="3026229" cy="1789611"/>
          </a:xfrm>
          <a:prstGeom prst="rect">
            <a:avLst/>
          </a:prstGeom>
        </p:spPr>
      </p:pic>
    </p:spTree>
    <p:extLst>
      <p:ext uri="{BB962C8B-B14F-4D97-AF65-F5344CB8AC3E}">
        <p14:creationId xmlns="" xmlns:p14="http://schemas.microsoft.com/office/powerpoint/2010/main" val="1951680952"/>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Osnovno">
  <a:themeElements>
    <a:clrScheme name="Osnovno">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Osnovno">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snovno">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TM03457444[[fn=Osnova]]</Template>
  <TotalTime>3650</TotalTime>
  <Words>274</Words>
  <Application>Microsoft Office PowerPoint</Application>
  <PresentationFormat>Po meri</PresentationFormat>
  <Paragraphs>92</Paragraphs>
  <Slides>22</Slides>
  <Notes>0</Notes>
  <HiddenSlides>0</HiddenSlides>
  <MMClips>0</MMClips>
  <ScaleCrop>false</ScaleCrop>
  <HeadingPairs>
    <vt:vector size="4" baseType="variant">
      <vt:variant>
        <vt:lpstr>Tema</vt:lpstr>
      </vt:variant>
      <vt:variant>
        <vt:i4>1</vt:i4>
      </vt:variant>
      <vt:variant>
        <vt:lpstr>Naslovi diapozitivov</vt:lpstr>
      </vt:variant>
      <vt:variant>
        <vt:i4>22</vt:i4>
      </vt:variant>
    </vt:vector>
  </HeadingPairs>
  <TitlesOfParts>
    <vt:vector size="23" baseType="lpstr">
      <vt:lpstr>Osnovno</vt:lpstr>
      <vt:lpstr>ŽIVLJENJSKA  OKOLJA</vt:lpstr>
      <vt:lpstr>Življenjsko  okolje je območje, kjer živijo živa bitja.</vt:lpstr>
      <vt:lpstr>Danes boš spoznal  nekaj   NARAVNIH  ŽIVLJENJSKIH  OKOLIJ.</vt:lpstr>
      <vt:lpstr>KATERO  ŽIVLJENJSKO  OKOLJE  JE  TO? </vt:lpstr>
      <vt:lpstr>      To je gozd. </vt:lpstr>
      <vt:lpstr>      To je gozd. </vt:lpstr>
      <vt:lpstr>      To je gozd. </vt:lpstr>
      <vt:lpstr>KATERO  ŽIVLJENJSKO  OKOLJE  JE  TO?</vt:lpstr>
      <vt:lpstr>       To je travnik.</vt:lpstr>
      <vt:lpstr>       To je travnik.</vt:lpstr>
      <vt:lpstr>       To je travnik.</vt:lpstr>
      <vt:lpstr>KATERO  ŽIVLJENJSKO  OKOLJE  JE  TO? </vt:lpstr>
      <vt:lpstr>                                  To je gorski svet. Na Zemlji imamo tudi različno visoke vzpetine. Manjše vzpetine so griči, višje so hribi in najvišje so gore. Nižji del gorskega sveta je poraščen, najvišji deli gora pa so brez rastlin. </vt:lpstr>
      <vt:lpstr>                                  To je gorski svet. Na Zemlji imamo tudi različno visoke vzpetine. Manjše vzpetine so griči, višje so hribi in najvišje so gore. Nižji del gorskega sveta je poraščen, najvišji deli gora pa so brez rastlin. </vt:lpstr>
      <vt:lpstr>                                  To je gorski svet. Na Zemlji imamo tudi različno visoke vzpetine. Manjše vzpetine so griči, višje so hribi in najvišje so gore. Nižji del gorskega sveta je poraščen, najvišji deli gora pa so brez rastlin. </vt:lpstr>
      <vt:lpstr>KATERA  ŽIVLJENJSKA  OKOLJA  VIDIŠ?</vt:lpstr>
      <vt:lpstr>                                 To sta jezero in reka.  Jezero je stoječa voda obdana s kopnim. Lahko ima tudi dotok in iztok vode. Reka pa  je tekoča voda.  . </vt:lpstr>
      <vt:lpstr>                                 To sta jezero in reka.  Jezero je stoječa voda obdana s kopnim. Lahko ima tudi dotok in iztok vode. Reka pa  je tekoča voda.  . </vt:lpstr>
      <vt:lpstr>                                 To sta jezero in reka.  Jezero je stoječa voda obdana s kopnim. Lahko ima tudi dotok in iztok vode. Reka pa  je tekoča voda.  . </vt:lpstr>
      <vt:lpstr>KATERO  ŽIVLJENJSKO  OKOLJE  JE  TO?</vt:lpstr>
      <vt:lpstr>                      To je jama. Kraške jame oblikuje voda in so stare več milijonov let. Zanje so značilni kapniki. Ker svetloba ne pride v jamo, v njej ni pogojev za rast rastlin.</vt:lpstr>
      <vt:lpstr>                      To je jama. Kraške jame oblikuje voda in so stare več milijonov let. Zanje so značilni kapniki. Ker svetloba ne pride v jamo, v njej ni pogojev za rast rastlin.</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ŽIVLJENJSKA  OKOLJA</dc:title>
  <dc:creator>Erik</dc:creator>
  <cp:lastModifiedBy>SILVO</cp:lastModifiedBy>
  <cp:revision>36</cp:revision>
  <dcterms:created xsi:type="dcterms:W3CDTF">2020-04-20T18:49:20Z</dcterms:created>
  <dcterms:modified xsi:type="dcterms:W3CDTF">2020-05-02T18:15:47Z</dcterms:modified>
</cp:coreProperties>
</file>