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7" r:id="rId2"/>
    <p:sldId id="282" r:id="rId3"/>
    <p:sldId id="279" r:id="rId4"/>
    <p:sldId id="285" r:id="rId5"/>
    <p:sldId id="286" r:id="rId6"/>
    <p:sldId id="273" r:id="rId7"/>
    <p:sldId id="287" r:id="rId8"/>
    <p:sldId id="256" r:id="rId9"/>
    <p:sldId id="275" r:id="rId10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4C0F8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pPr/>
              <a:t>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070" y="432455"/>
            <a:ext cx="11425767" cy="147002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kern="100" spc="100" dirty="0" smtClean="0">
                <a:solidFill>
                  <a:schemeClr val="accent5">
                    <a:lumMod val="25000"/>
                  </a:schemeClr>
                </a:solidFill>
                <a:latin typeface="KG First Time In Forever" pitchFamily="2" charset="-18"/>
              </a:rPr>
              <a:t/>
            </a:r>
            <a:br>
              <a:rPr lang="sl-SI" kern="100" spc="100" dirty="0" smtClean="0">
                <a:solidFill>
                  <a:schemeClr val="accent5">
                    <a:lumMod val="25000"/>
                  </a:schemeClr>
                </a:solidFill>
                <a:latin typeface="KG First Time In Forever" pitchFamily="2" charset="-18"/>
              </a:rPr>
            </a:br>
            <a:r>
              <a:rPr lang="sl-SI" b="1" kern="100" spc="1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MERIMO  KOLIČINO  TEKOČINE</a:t>
            </a:r>
            <a:endParaRPr lang="sl-SI" b="1" dirty="0" smtClean="0">
              <a:solidFill>
                <a:schemeClr val="accent5">
                  <a:lumMod val="2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671" y="5674673"/>
            <a:ext cx="6728346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sz="4000" kern="100" spc="100" dirty="0" smtClean="0">
                <a:solidFill>
                  <a:schemeClr val="accent5">
                    <a:lumMod val="25000"/>
                  </a:schemeClr>
                </a:solidFill>
              </a:rPr>
              <a:t>3. razred</a:t>
            </a:r>
          </a:p>
        </p:txBody>
      </p:sp>
      <p:pic>
        <p:nvPicPr>
          <p:cNvPr id="2053" name="Picture 6" descr="Drop of liquid, water falls and makes a splash, blue colou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r="18069"/>
          <a:stretch>
            <a:fillRect/>
          </a:stretch>
        </p:blipFill>
        <p:spPr bwMode="auto">
          <a:xfrm>
            <a:off x="7247467" y="2205038"/>
            <a:ext cx="1631951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Drop of liquid, water falls and makes a splash, blue colou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r="18069"/>
          <a:stretch>
            <a:fillRect/>
          </a:stretch>
        </p:blipFill>
        <p:spPr bwMode="auto">
          <a:xfrm>
            <a:off x="4944534" y="2133600"/>
            <a:ext cx="1631951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Drop of liquid, water falls and makes a splash, blue colou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r="18069"/>
          <a:stretch>
            <a:fillRect/>
          </a:stretch>
        </p:blipFill>
        <p:spPr bwMode="auto">
          <a:xfrm>
            <a:off x="2639484" y="2205038"/>
            <a:ext cx="163194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Drop of liquid, water falls and makes a splash, blue colour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0" r="18069"/>
          <a:stretch>
            <a:fillRect/>
          </a:stretch>
        </p:blipFill>
        <p:spPr bwMode="auto">
          <a:xfrm>
            <a:off x="9647767" y="2205038"/>
            <a:ext cx="1631951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1.1.1.5-alp-mleko-3.5.-0.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80" b="6001"/>
          <a:stretch>
            <a:fillRect/>
          </a:stretch>
        </p:blipFill>
        <p:spPr bwMode="auto">
          <a:xfrm>
            <a:off x="4362450" y="2295525"/>
            <a:ext cx="1952626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1039" y="207392"/>
            <a:ext cx="8216686" cy="132343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3600" dirty="0" smtClean="0">
                <a:solidFill>
                  <a:schemeClr val="bg1"/>
                </a:solidFill>
              </a:rPr>
              <a:t>POZNAŠ  TE  EMBALAŽE?    KAJ  JE V NJIH?</a:t>
            </a:r>
          </a:p>
          <a:p>
            <a:pPr>
              <a:defRPr/>
            </a:pPr>
            <a:endParaRPr lang="sl-SI" sz="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sl-SI" sz="3600" dirty="0" smtClean="0">
                <a:solidFill>
                  <a:schemeClr val="bg1"/>
                </a:solidFill>
              </a:rPr>
              <a:t>KOLIKO JE V NJIH?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0025" y="5732060"/>
            <a:ext cx="636454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l-SI" sz="4000" b="1" dirty="0" smtClean="0">
                <a:solidFill>
                  <a:srgbClr val="C00000"/>
                </a:solidFill>
              </a:rPr>
              <a:t>L</a:t>
            </a:r>
            <a:r>
              <a:rPr lang="sl-SI" sz="4000" b="1" dirty="0" smtClean="0">
                <a:solidFill>
                  <a:schemeClr val="accent5">
                    <a:lumMod val="25000"/>
                  </a:schemeClr>
                </a:solidFill>
              </a:rPr>
              <a:t>iter</a:t>
            </a:r>
            <a:r>
              <a:rPr lang="sl-SI" sz="4000" dirty="0" smtClean="0">
                <a:solidFill>
                  <a:schemeClr val="accent5">
                    <a:lumMod val="25000"/>
                  </a:schemeClr>
                </a:solidFill>
              </a:rPr>
              <a:t>  zapišemo krajše: </a:t>
            </a:r>
            <a:r>
              <a:rPr lang="sl-SI" sz="4000" dirty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dirty="0">
                <a:solidFill>
                  <a:srgbClr val="C00000"/>
                </a:solidFill>
              </a:rPr>
              <a:t>l </a:t>
            </a:r>
            <a:r>
              <a:rPr lang="sl-SI" sz="4000" dirty="0"/>
              <a:t>=</a:t>
            </a:r>
            <a:r>
              <a:rPr lang="sl-SI" sz="4000" dirty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dirty="0" smtClean="0">
                <a:solidFill>
                  <a:srgbClr val="C00000"/>
                </a:solidFill>
                <a:latin typeface="+mn-lt"/>
              </a:rPr>
              <a:t>ℓ</a:t>
            </a:r>
            <a:endParaRPr lang="sl-SI" sz="4000" dirty="0">
              <a:solidFill>
                <a:srgbClr val="C00000"/>
              </a:solidFill>
            </a:endParaRPr>
          </a:p>
        </p:txBody>
      </p: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626" y="942975"/>
            <a:ext cx="2205567" cy="493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6933" y="923926"/>
            <a:ext cx="2015067" cy="482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PoljeZBesedilom 14"/>
          <p:cNvSpPr txBox="1">
            <a:spLocks noChangeArrowheads="1"/>
          </p:cNvSpPr>
          <p:nvPr/>
        </p:nvSpPr>
        <p:spPr bwMode="auto">
          <a:xfrm>
            <a:off x="5530976" y="2619707"/>
            <a:ext cx="766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/>
              <a:t>1 ℓ</a:t>
            </a:r>
          </a:p>
        </p:txBody>
      </p:sp>
      <p:sp>
        <p:nvSpPr>
          <p:cNvPr id="8203" name="PoljeZBesedilom 16"/>
          <p:cNvSpPr txBox="1">
            <a:spLocks noChangeArrowheads="1"/>
          </p:cNvSpPr>
          <p:nvPr/>
        </p:nvSpPr>
        <p:spPr bwMode="auto">
          <a:xfrm>
            <a:off x="9018059" y="1920875"/>
            <a:ext cx="768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/>
              <a:t>1 ℓ </a:t>
            </a:r>
          </a:p>
        </p:txBody>
      </p:sp>
      <p:sp>
        <p:nvSpPr>
          <p:cNvPr id="8204" name="PoljeZBesedilom 18"/>
          <p:cNvSpPr txBox="1">
            <a:spLocks noChangeArrowheads="1"/>
          </p:cNvSpPr>
          <p:nvPr/>
        </p:nvSpPr>
        <p:spPr bwMode="auto">
          <a:xfrm>
            <a:off x="10882843" y="1889125"/>
            <a:ext cx="768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 b="1" dirty="0"/>
              <a:t>1 ℓ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0115" y="1780252"/>
            <a:ext cx="4359985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000" dirty="0"/>
              <a:t>V vsaki je </a:t>
            </a:r>
            <a:r>
              <a:rPr lang="sl-SI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l-SI" sz="3000" b="1" dirty="0">
                <a:solidFill>
                  <a:srgbClr val="C00000"/>
                </a:solidFill>
              </a:rPr>
              <a:t> </a:t>
            </a:r>
            <a:r>
              <a:rPr lang="sl-SI" sz="3000" b="1" dirty="0">
                <a:solidFill>
                  <a:srgbClr val="C00000"/>
                </a:solidFill>
                <a:cs typeface="Arial"/>
              </a:rPr>
              <a:t>liter  </a:t>
            </a:r>
            <a:r>
              <a:rPr lang="sl-SI" sz="3000" dirty="0">
                <a:cs typeface="Arial"/>
              </a:rPr>
              <a:t>tekočine. </a:t>
            </a:r>
            <a:endParaRPr lang="sl-SI" sz="3000" dirty="0"/>
          </a:p>
        </p:txBody>
      </p:sp>
      <p:sp>
        <p:nvSpPr>
          <p:cNvPr id="15" name="Zaobljeni pravokotnik 14"/>
          <p:cNvSpPr/>
          <p:nvPr/>
        </p:nvSpPr>
        <p:spPr>
          <a:xfrm>
            <a:off x="216423" y="3930698"/>
            <a:ext cx="3511548" cy="160972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000" u="sng" dirty="0">
                <a:solidFill>
                  <a:srgbClr val="C00000"/>
                </a:solidFill>
              </a:rPr>
              <a:t>Za zapis</a:t>
            </a:r>
            <a:r>
              <a:rPr lang="sl-SI" sz="2000" b="1" u="sng" dirty="0">
                <a:solidFill>
                  <a:srgbClr val="C00000"/>
                </a:solidFill>
              </a:rPr>
              <a:t> </a:t>
            </a:r>
            <a:r>
              <a:rPr lang="sl-SI" sz="2000" b="1" dirty="0">
                <a:solidFill>
                  <a:srgbClr val="C00000"/>
                </a:solidFill>
              </a:rPr>
              <a:t>MERSKIH ENOTE  </a:t>
            </a:r>
            <a:r>
              <a:rPr lang="sl-SI" sz="2000" dirty="0">
                <a:solidFill>
                  <a:srgbClr val="C00000"/>
                </a:solidFill>
              </a:rPr>
              <a:t>vedno uporabimo:</a:t>
            </a:r>
          </a:p>
          <a:p>
            <a:pPr lvl="2">
              <a:buFontTx/>
              <a:buChar char="-"/>
              <a:defRPr/>
            </a:pPr>
            <a:r>
              <a:rPr lang="sl-SI" sz="2000" dirty="0">
                <a:solidFill>
                  <a:srgbClr val="C00000"/>
                </a:solidFill>
              </a:rPr>
              <a:t> male tiskane ali </a:t>
            </a:r>
          </a:p>
          <a:p>
            <a:pPr lvl="2">
              <a:buFontTx/>
              <a:buChar char="-"/>
              <a:defRPr/>
            </a:pPr>
            <a:r>
              <a:rPr lang="sl-SI" sz="2000" dirty="0">
                <a:solidFill>
                  <a:srgbClr val="C00000"/>
                </a:solidFill>
              </a:rPr>
              <a:t> male pisane črke.</a:t>
            </a:r>
          </a:p>
        </p:txBody>
      </p:sp>
      <p:pic>
        <p:nvPicPr>
          <p:cNvPr id="8195" name="Picture 2" descr="olje_zacvrtj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885" y="828675"/>
            <a:ext cx="2256367" cy="488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PoljeZBesedilom 15"/>
          <p:cNvSpPr txBox="1">
            <a:spLocks noChangeArrowheads="1"/>
          </p:cNvSpPr>
          <p:nvPr/>
        </p:nvSpPr>
        <p:spPr bwMode="auto">
          <a:xfrm>
            <a:off x="7002992" y="2224089"/>
            <a:ext cx="768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/>
              <a:t>1 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31801" y="1412875"/>
            <a:ext cx="27686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3200" dirty="0" smtClean="0"/>
              <a:t>V  KOZARCU </a:t>
            </a:r>
          </a:p>
          <a:p>
            <a:pPr algn="ctr">
              <a:defRPr/>
            </a:pPr>
            <a:r>
              <a:rPr lang="sl-SI" sz="3200" dirty="0" smtClean="0"/>
              <a:t>je</a:t>
            </a:r>
          </a:p>
          <a:p>
            <a:pPr algn="ctr">
              <a:defRPr/>
            </a:pPr>
            <a:r>
              <a:rPr lang="sl-SI" sz="3200" b="1" dirty="0" smtClean="0"/>
              <a:t> VEČ </a:t>
            </a:r>
            <a:r>
              <a:rPr lang="sl-SI" sz="3200" dirty="0" smtClean="0"/>
              <a:t>ali</a:t>
            </a:r>
            <a:r>
              <a:rPr lang="sl-SI" sz="3200" b="1" dirty="0" smtClean="0"/>
              <a:t> MANJ</a:t>
            </a:r>
            <a:endParaRPr lang="sl-SI" sz="3200" dirty="0" smtClean="0"/>
          </a:p>
          <a:p>
            <a:pPr algn="ctr">
              <a:defRPr/>
            </a:pPr>
            <a:r>
              <a:rPr lang="sl-SI" sz="3200" dirty="0" smtClean="0"/>
              <a:t>tekočine</a:t>
            </a:r>
          </a:p>
          <a:p>
            <a:pPr algn="ctr">
              <a:defRPr/>
            </a:pPr>
            <a:r>
              <a:rPr lang="sl-SI" sz="3200" dirty="0" smtClean="0"/>
              <a:t>kot v </a:t>
            </a:r>
          </a:p>
          <a:p>
            <a:pPr algn="ctr">
              <a:defRPr/>
            </a:pPr>
            <a:r>
              <a:rPr lang="sl-SI" sz="3200" dirty="0" smtClean="0"/>
              <a:t>steklenici?</a:t>
            </a:r>
            <a:endParaRPr lang="sl-SI" sz="3200" dirty="0"/>
          </a:p>
        </p:txBody>
      </p:sp>
      <p:sp>
        <p:nvSpPr>
          <p:cNvPr id="8" name="Elipsa 7"/>
          <p:cNvSpPr/>
          <p:nvPr/>
        </p:nvSpPr>
        <p:spPr>
          <a:xfrm>
            <a:off x="2913704" y="4722243"/>
            <a:ext cx="5664200" cy="1944688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7683" y="914400"/>
            <a:ext cx="3124200" cy="551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224" y="5213445"/>
            <a:ext cx="1205202" cy="11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63751" y="319087"/>
            <a:ext cx="7393516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</a:rPr>
              <a:t>KJE  JE  VEČ, KJE  JE  MANJ?</a:t>
            </a:r>
            <a:endParaRPr lang="sl-SI" sz="4000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556626" y="1479550"/>
            <a:ext cx="27686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3200" dirty="0" smtClean="0"/>
              <a:t>V  STEKLENICI</a:t>
            </a:r>
          </a:p>
          <a:p>
            <a:pPr algn="ctr">
              <a:defRPr/>
            </a:pPr>
            <a:r>
              <a:rPr lang="sl-SI" sz="3200" dirty="0" smtClean="0"/>
              <a:t>je</a:t>
            </a:r>
          </a:p>
          <a:p>
            <a:pPr algn="ctr">
              <a:defRPr/>
            </a:pPr>
            <a:r>
              <a:rPr lang="sl-SI" sz="3200" b="1" dirty="0" smtClean="0"/>
              <a:t> VEČ </a:t>
            </a:r>
            <a:r>
              <a:rPr lang="sl-SI" sz="3200" dirty="0" smtClean="0"/>
              <a:t>ali</a:t>
            </a:r>
            <a:r>
              <a:rPr lang="sl-SI" sz="3200" b="1" dirty="0" smtClean="0"/>
              <a:t> MANJ</a:t>
            </a:r>
            <a:endParaRPr lang="sl-SI" sz="3200" dirty="0" smtClean="0"/>
          </a:p>
          <a:p>
            <a:pPr algn="ctr">
              <a:defRPr/>
            </a:pPr>
            <a:r>
              <a:rPr lang="sl-SI" sz="3200" dirty="0" smtClean="0"/>
              <a:t>tekočine</a:t>
            </a:r>
          </a:p>
          <a:p>
            <a:pPr algn="ctr">
              <a:defRPr/>
            </a:pPr>
            <a:r>
              <a:rPr lang="sl-SI" sz="3200" dirty="0" smtClean="0"/>
              <a:t>kot v </a:t>
            </a:r>
          </a:p>
          <a:p>
            <a:pPr algn="ctr">
              <a:defRPr/>
            </a:pPr>
            <a:r>
              <a:rPr lang="sl-SI" sz="3200" dirty="0" smtClean="0"/>
              <a:t>kozarcu?</a:t>
            </a:r>
            <a:endParaRPr lang="sl-SI" sz="3200" dirty="0"/>
          </a:p>
        </p:txBody>
      </p:sp>
      <p:sp>
        <p:nvSpPr>
          <p:cNvPr id="11" name="Pravokotnik 10"/>
          <p:cNvSpPr/>
          <p:nvPr/>
        </p:nvSpPr>
        <p:spPr>
          <a:xfrm>
            <a:off x="1900239" y="2443162"/>
            <a:ext cx="1185862" cy="4572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685800" y="2428875"/>
            <a:ext cx="1185863" cy="471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9586913" y="2524125"/>
            <a:ext cx="1624014" cy="471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8772525" y="2509837"/>
            <a:ext cx="842963" cy="4572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10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8950" y="370171"/>
            <a:ext cx="10435988" cy="194994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l-SI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 MERJENJE KOLIČIN V MANJŠIH POSODAH</a:t>
            </a:r>
            <a:br>
              <a:rPr lang="sl-SI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l-SI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MORAMO UPORABITI  </a:t>
            </a:r>
            <a:br>
              <a:rPr lang="sl-SI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l-SI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MANJŠO  MERSKO  ENOTO</a:t>
            </a:r>
            <a:r>
              <a:rPr lang="sl-SI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015818" y="2708276"/>
            <a:ext cx="36491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6062" y="5500048"/>
            <a:ext cx="775662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l-SI" sz="4000" b="1" dirty="0" smtClean="0">
                <a:solidFill>
                  <a:srgbClr val="C00000"/>
                </a:solidFill>
              </a:rPr>
              <a:t>D</a:t>
            </a:r>
            <a:r>
              <a:rPr lang="sl-SI" sz="4000" b="1" dirty="0" smtClean="0"/>
              <a:t>eci</a:t>
            </a:r>
            <a:r>
              <a:rPr lang="sl-SI" sz="4000" b="1" dirty="0" smtClean="0">
                <a:solidFill>
                  <a:srgbClr val="C00000"/>
                </a:solidFill>
              </a:rPr>
              <a:t>l</a:t>
            </a:r>
            <a:r>
              <a:rPr lang="sl-SI" sz="4000" b="1" dirty="0" smtClean="0">
                <a:solidFill>
                  <a:schemeClr val="accent5">
                    <a:lumMod val="25000"/>
                  </a:schemeClr>
                </a:solidFill>
              </a:rPr>
              <a:t>iter</a:t>
            </a:r>
            <a:r>
              <a:rPr lang="sl-SI" sz="4000" dirty="0" smtClean="0">
                <a:solidFill>
                  <a:schemeClr val="accent5">
                    <a:lumMod val="25000"/>
                  </a:schemeClr>
                </a:solidFill>
              </a:rPr>
              <a:t>  zapišemo krajše: </a:t>
            </a:r>
            <a:r>
              <a:rPr lang="sl-SI" sz="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sl-SI" sz="4000" dirty="0" smtClean="0">
                <a:solidFill>
                  <a:srgbClr val="C00000"/>
                </a:solidFill>
              </a:rPr>
              <a:t>l </a:t>
            </a:r>
            <a:r>
              <a:rPr lang="sl-SI" sz="4000" dirty="0"/>
              <a:t>=</a:t>
            </a:r>
            <a:r>
              <a:rPr lang="sl-SI" sz="4000" dirty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b="1" dirty="0" smtClean="0">
                <a:solidFill>
                  <a:srgbClr val="C00000"/>
                </a:solidFill>
                <a:latin typeface="KG First Time In Forever" pitchFamily="2" charset="-18"/>
              </a:rPr>
              <a:t>dℓ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684166" y="3466675"/>
            <a:ext cx="3511548" cy="160972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2000" u="sng" dirty="0">
                <a:solidFill>
                  <a:srgbClr val="C00000"/>
                </a:solidFill>
              </a:rPr>
              <a:t>Za zapis</a:t>
            </a:r>
            <a:r>
              <a:rPr lang="sl-SI" sz="2000" b="1" u="sng" dirty="0">
                <a:solidFill>
                  <a:srgbClr val="C00000"/>
                </a:solidFill>
              </a:rPr>
              <a:t> </a:t>
            </a:r>
            <a:r>
              <a:rPr lang="sl-SI" sz="2000" b="1" dirty="0">
                <a:solidFill>
                  <a:srgbClr val="C00000"/>
                </a:solidFill>
              </a:rPr>
              <a:t>MERSKIH ENOTE  </a:t>
            </a:r>
            <a:r>
              <a:rPr lang="sl-SI" sz="2000" dirty="0">
                <a:solidFill>
                  <a:srgbClr val="C00000"/>
                </a:solidFill>
              </a:rPr>
              <a:t>vedno uporabimo:</a:t>
            </a:r>
          </a:p>
          <a:p>
            <a:pPr lvl="2">
              <a:buFontTx/>
              <a:buChar char="-"/>
              <a:defRPr/>
            </a:pPr>
            <a:r>
              <a:rPr lang="sl-SI" sz="2000" dirty="0">
                <a:solidFill>
                  <a:srgbClr val="C00000"/>
                </a:solidFill>
              </a:rPr>
              <a:t> male tiskane ali </a:t>
            </a:r>
          </a:p>
          <a:p>
            <a:pPr lvl="2">
              <a:buFontTx/>
              <a:buChar char="-"/>
              <a:defRPr/>
            </a:pPr>
            <a:r>
              <a:rPr lang="sl-SI" sz="2000" dirty="0">
                <a:solidFill>
                  <a:srgbClr val="C00000"/>
                </a:solidFill>
              </a:rPr>
              <a:t> male pisane črke.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32502" y="2653708"/>
            <a:ext cx="565936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3600" dirty="0" smtClean="0"/>
              <a:t>Ta merska enota je</a:t>
            </a:r>
            <a:r>
              <a:rPr lang="sl-SI" sz="3600" b="1" dirty="0" smtClean="0">
                <a:solidFill>
                  <a:srgbClr val="C00000"/>
                </a:solidFill>
              </a:rPr>
              <a:t> deci</a:t>
            </a:r>
            <a:r>
              <a:rPr lang="sl-SI" sz="3600" b="1" dirty="0" smtClean="0">
                <a:solidFill>
                  <a:srgbClr val="C00000"/>
                </a:solidFill>
                <a:cs typeface="Arial"/>
              </a:rPr>
              <a:t>liter</a:t>
            </a:r>
            <a:r>
              <a:rPr lang="sl-SI" sz="3600" dirty="0" smtClean="0">
                <a:cs typeface="Arial"/>
              </a:rPr>
              <a:t>. </a:t>
            </a:r>
            <a:endParaRPr lang="sl-SI" sz="36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9527" y="4506582"/>
            <a:ext cx="93133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489" y="3513655"/>
            <a:ext cx="1013985" cy="187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00229" y="218482"/>
            <a:ext cx="11755209" cy="707886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NAPOLNILI  BOMO  STEKLENICO, KI  DRŽI </a:t>
            </a:r>
            <a:r>
              <a:rPr lang="sl-SI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sl-SI" sz="4000" b="1" dirty="0" smtClean="0">
                <a:solidFill>
                  <a:srgbClr val="C00000"/>
                </a:solidFill>
              </a:rPr>
              <a:t>ℓ</a:t>
            </a:r>
            <a:r>
              <a:rPr lang="sl-SI" sz="3200" dirty="0" smtClean="0">
                <a:solidFill>
                  <a:schemeClr val="bg1"/>
                </a:solidFill>
                <a:latin typeface="KG First Time In Forever" pitchFamily="2" charset="-18"/>
              </a:rPr>
              <a:t>.</a:t>
            </a:r>
            <a:endParaRPr lang="sl-SI" sz="3200" dirty="0">
              <a:solidFill>
                <a:schemeClr val="bg1"/>
              </a:solidFill>
              <a:latin typeface="KG First Time In Forever" pitchFamily="2" charset="-18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5186150"/>
            <a:ext cx="12192000" cy="1671852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70662" y="1296537"/>
            <a:ext cx="608001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3000" dirty="0" smtClean="0"/>
              <a:t>Vanjo </a:t>
            </a:r>
            <a:r>
              <a:rPr lang="sl-SI" sz="3000" dirty="0"/>
              <a:t>bomo </a:t>
            </a:r>
            <a:r>
              <a:rPr lang="sl-SI" sz="3000" dirty="0" smtClean="0"/>
              <a:t>vlivali po </a:t>
            </a:r>
            <a:r>
              <a:rPr lang="sl-SI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l-SI" sz="3000" b="1" dirty="0">
                <a:solidFill>
                  <a:srgbClr val="C00000"/>
                </a:solidFill>
              </a:rPr>
              <a:t> </a:t>
            </a:r>
            <a:r>
              <a:rPr lang="sl-SI" sz="3000" b="1" dirty="0">
                <a:solidFill>
                  <a:srgbClr val="C00000"/>
                </a:solidFill>
                <a:latin typeface="KG First Time In Forever" pitchFamily="2" charset="-18"/>
              </a:rPr>
              <a:t>dℓ </a:t>
            </a:r>
            <a:r>
              <a:rPr lang="sl-SI" sz="3000" dirty="0"/>
              <a:t>tekočine. 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7550151" y="5300664"/>
            <a:ext cx="1919816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7581901" y="4926014"/>
            <a:ext cx="1919817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535334" y="4538664"/>
            <a:ext cx="1919817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7584017" y="4179889"/>
            <a:ext cx="1919816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7584017" y="3811588"/>
            <a:ext cx="1919816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dirty="0" smtClean="0"/>
              <a:t> dl</a:t>
            </a:r>
            <a:endParaRPr lang="sl-SI" dirty="0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7535334" y="3429001"/>
            <a:ext cx="1919817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7535334" y="3068639"/>
            <a:ext cx="1919817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7562851" y="2724151"/>
            <a:ext cx="1919816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7535334" y="2349501"/>
            <a:ext cx="1919817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7562851" y="1973264"/>
            <a:ext cx="1919816" cy="50482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dirty="0">
                <a:latin typeface="Arial" pitchFamily="34" charset="0"/>
                <a:cs typeface="Arial" pitchFamily="34" charset="0"/>
              </a:rPr>
              <a:t>1</a:t>
            </a:r>
            <a:r>
              <a:rPr lang="sl-SI" dirty="0"/>
              <a:t> dl</a:t>
            </a:r>
          </a:p>
        </p:txBody>
      </p:sp>
      <p:sp>
        <p:nvSpPr>
          <p:cNvPr id="16399" name="AutoShape 16"/>
          <p:cNvSpPr>
            <a:spLocks noChangeArrowheads="1"/>
          </p:cNvSpPr>
          <p:nvPr/>
        </p:nvSpPr>
        <p:spPr bwMode="auto">
          <a:xfrm>
            <a:off x="7535334" y="1937981"/>
            <a:ext cx="1928284" cy="387385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400" name="Text Box 18"/>
          <p:cNvSpPr txBox="1">
            <a:spLocks noChangeArrowheads="1"/>
          </p:cNvSpPr>
          <p:nvPr/>
        </p:nvSpPr>
        <p:spPr bwMode="auto">
          <a:xfrm>
            <a:off x="5695160" y="2349501"/>
            <a:ext cx="1688279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l-SI" sz="4800" dirty="0">
                <a:solidFill>
                  <a:srgbClr val="C00000"/>
                </a:solidFill>
              </a:rPr>
              <a:t> ℓ  =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9457267" y="2349501"/>
            <a:ext cx="230293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sl-SI" sz="4800" dirty="0">
                <a:solidFill>
                  <a:srgbClr val="C00000"/>
                </a:solidFill>
              </a:rPr>
              <a:t> dℓ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7535333" y="1065426"/>
            <a:ext cx="1921933" cy="1079501"/>
            <a:chOff x="7535334" y="765175"/>
            <a:chExt cx="1921933" cy="1079501"/>
          </a:xfrm>
        </p:grpSpPr>
        <p:sp>
          <p:nvSpPr>
            <p:cNvPr id="16402" name="AutoShape 24"/>
            <p:cNvSpPr>
              <a:spLocks noChangeArrowheads="1"/>
            </p:cNvSpPr>
            <p:nvPr/>
          </p:nvSpPr>
          <p:spPr bwMode="auto">
            <a:xfrm>
              <a:off x="8208434" y="765175"/>
              <a:ext cx="575733" cy="647700"/>
            </a:xfrm>
            <a:prstGeom prst="can">
              <a:avLst>
                <a:gd name="adj" fmla="val 375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403" name="Line 25"/>
            <p:cNvSpPr>
              <a:spLocks noChangeShapeType="1"/>
            </p:cNvSpPr>
            <p:nvPr/>
          </p:nvSpPr>
          <p:spPr bwMode="auto">
            <a:xfrm flipH="1">
              <a:off x="7535334" y="1341439"/>
              <a:ext cx="673100" cy="5032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404" name="Line 26"/>
            <p:cNvSpPr>
              <a:spLocks noChangeShapeType="1"/>
            </p:cNvSpPr>
            <p:nvPr/>
          </p:nvSpPr>
          <p:spPr bwMode="auto">
            <a:xfrm>
              <a:off x="8784167" y="1341439"/>
              <a:ext cx="673100" cy="50323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" name="Skupina 25"/>
          <p:cNvGrpSpPr>
            <a:grpSpLocks/>
          </p:cNvGrpSpPr>
          <p:nvPr/>
        </p:nvGrpSpPr>
        <p:grpSpPr bwMode="auto">
          <a:xfrm>
            <a:off x="6881522" y="1051663"/>
            <a:ext cx="1130061" cy="1099402"/>
            <a:chOff x="1651680" y="2811697"/>
            <a:chExt cx="847713" cy="1098992"/>
          </a:xfrm>
        </p:grpSpPr>
        <p:pic>
          <p:nvPicPr>
            <p:cNvPr id="164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408946">
              <a:off x="1535801" y="2927576"/>
              <a:ext cx="849986" cy="61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Krožna puščica 27"/>
            <p:cNvSpPr/>
            <p:nvPr/>
          </p:nvSpPr>
          <p:spPr>
            <a:xfrm rot="3234093">
              <a:off x="1893026" y="3304321"/>
              <a:ext cx="623656" cy="58907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270885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29" name="PoljeZBesedilom 28"/>
          <p:cNvSpPr txBox="1">
            <a:spLocks noChangeArrowheads="1"/>
          </p:cNvSpPr>
          <p:nvPr/>
        </p:nvSpPr>
        <p:spPr bwMode="auto">
          <a:xfrm>
            <a:off x="8976785" y="5445125"/>
            <a:ext cx="38523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PoljeZBesedilom 29"/>
          <p:cNvSpPr txBox="1">
            <a:spLocks noChangeArrowheads="1"/>
          </p:cNvSpPr>
          <p:nvPr/>
        </p:nvSpPr>
        <p:spPr bwMode="auto">
          <a:xfrm>
            <a:off x="8976785" y="5084764"/>
            <a:ext cx="38311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PoljeZBesedilom 30"/>
          <p:cNvSpPr txBox="1">
            <a:spLocks noChangeArrowheads="1"/>
          </p:cNvSpPr>
          <p:nvPr/>
        </p:nvSpPr>
        <p:spPr bwMode="auto">
          <a:xfrm>
            <a:off x="8976785" y="4652964"/>
            <a:ext cx="38311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PoljeZBesedilom 31"/>
          <p:cNvSpPr txBox="1">
            <a:spLocks noChangeArrowheads="1"/>
          </p:cNvSpPr>
          <p:nvPr/>
        </p:nvSpPr>
        <p:spPr bwMode="auto">
          <a:xfrm>
            <a:off x="8976785" y="4292600"/>
            <a:ext cx="38311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3" name="PoljeZBesedilom 32"/>
          <p:cNvSpPr txBox="1">
            <a:spLocks noChangeArrowheads="1"/>
          </p:cNvSpPr>
          <p:nvPr/>
        </p:nvSpPr>
        <p:spPr bwMode="auto">
          <a:xfrm>
            <a:off x="8976785" y="3933825"/>
            <a:ext cx="38311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PoljeZBesedilom 33"/>
          <p:cNvSpPr txBox="1">
            <a:spLocks noChangeArrowheads="1"/>
          </p:cNvSpPr>
          <p:nvPr/>
        </p:nvSpPr>
        <p:spPr bwMode="auto">
          <a:xfrm>
            <a:off x="8976785" y="3573463"/>
            <a:ext cx="38311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PoljeZBesedilom 34"/>
          <p:cNvSpPr txBox="1">
            <a:spLocks noChangeArrowheads="1"/>
          </p:cNvSpPr>
          <p:nvPr/>
        </p:nvSpPr>
        <p:spPr bwMode="auto">
          <a:xfrm>
            <a:off x="8976785" y="3213100"/>
            <a:ext cx="38311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PoljeZBesedilom 35"/>
          <p:cNvSpPr txBox="1">
            <a:spLocks noChangeArrowheads="1"/>
          </p:cNvSpPr>
          <p:nvPr/>
        </p:nvSpPr>
        <p:spPr bwMode="auto">
          <a:xfrm>
            <a:off x="8976785" y="2852739"/>
            <a:ext cx="38311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7" name="PoljeZBesedilom 36"/>
          <p:cNvSpPr txBox="1">
            <a:spLocks noChangeArrowheads="1"/>
          </p:cNvSpPr>
          <p:nvPr/>
        </p:nvSpPr>
        <p:spPr bwMode="auto">
          <a:xfrm>
            <a:off x="8976785" y="2492375"/>
            <a:ext cx="38311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8" name="PoljeZBesedilom 37"/>
          <p:cNvSpPr txBox="1">
            <a:spLocks noChangeArrowheads="1"/>
          </p:cNvSpPr>
          <p:nvPr/>
        </p:nvSpPr>
        <p:spPr bwMode="auto">
          <a:xfrm>
            <a:off x="8893349" y="2060575"/>
            <a:ext cx="7683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9" name="Pravokotnik 38"/>
          <p:cNvSpPr/>
          <p:nvPr/>
        </p:nvSpPr>
        <p:spPr>
          <a:xfrm>
            <a:off x="9745135" y="3905251"/>
            <a:ext cx="2094440" cy="1152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SPROTI</a:t>
            </a:r>
          </a:p>
          <a:p>
            <a:pPr algn="ctr">
              <a:defRPr/>
            </a:pPr>
            <a:r>
              <a:rPr lang="sl-SI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ŠTEJMO</a:t>
            </a:r>
            <a:endParaRPr lang="sl-SI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5870655" y="4970605"/>
            <a:ext cx="931333" cy="863600"/>
            <a:chOff x="5870655" y="4970605"/>
            <a:chExt cx="931333" cy="863600"/>
          </a:xfrm>
        </p:grpSpPr>
        <p:pic>
          <p:nvPicPr>
            <p:cNvPr id="1641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70655" y="4970605"/>
              <a:ext cx="931333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8" name="PoljeZBesedilom 39"/>
            <p:cNvSpPr txBox="1">
              <a:spLocks noChangeArrowheads="1"/>
            </p:cNvSpPr>
            <p:nvPr/>
          </p:nvSpPr>
          <p:spPr bwMode="auto">
            <a:xfrm>
              <a:off x="5980659" y="5271591"/>
              <a:ext cx="7203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l-SI" b="1" dirty="0">
                  <a:solidFill>
                    <a:srgbClr val="C00000"/>
                  </a:solidFill>
                </a:rPr>
                <a:t>1 dℓ</a:t>
              </a:r>
            </a:p>
          </p:txBody>
        </p:sp>
      </p:grpSp>
      <p:sp>
        <p:nvSpPr>
          <p:cNvPr id="19491" name="PoljeZBesedilom 7"/>
          <p:cNvSpPr txBox="1">
            <a:spLocks noChangeArrowheads="1"/>
          </p:cNvSpPr>
          <p:nvPr/>
        </p:nvSpPr>
        <p:spPr bwMode="auto">
          <a:xfrm>
            <a:off x="198243" y="4470472"/>
            <a:ext cx="47422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dirty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dirty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solidFill>
                  <a:srgbClr val="C00000"/>
                </a:solidFill>
              </a:rPr>
              <a:t>liter </a:t>
            </a:r>
            <a:r>
              <a:rPr lang="sl-SI" sz="4000" dirty="0" smtClean="0"/>
              <a:t>=</a:t>
            </a:r>
            <a:r>
              <a:rPr lang="sl-SI" sz="4000" dirty="0" smtClean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sl-SI" sz="4000" dirty="0" smtClean="0">
                <a:solidFill>
                  <a:srgbClr val="C00000"/>
                </a:solidFill>
              </a:rPr>
              <a:t> decilitrov 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19492" name="PoljeZBesedilom 7"/>
          <p:cNvSpPr txBox="1">
            <a:spLocks noChangeArrowheads="1"/>
          </p:cNvSpPr>
          <p:nvPr/>
        </p:nvSpPr>
        <p:spPr bwMode="auto">
          <a:xfrm>
            <a:off x="682389" y="5512392"/>
            <a:ext cx="301615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4000" dirty="0">
                <a:solidFill>
                  <a:srgbClr val="C00000"/>
                </a:solidFill>
                <a:latin typeface="KG First Time In Forever" pitchFamily="2" charset="-18"/>
              </a:rPr>
              <a:t>ℓ </a:t>
            </a:r>
            <a:r>
              <a:rPr lang="sl-SI" sz="4000" dirty="0" smtClean="0"/>
              <a:t>=</a:t>
            </a:r>
            <a:r>
              <a:rPr lang="sl-SI" sz="4000" dirty="0" smtClean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sl-SI" sz="4000" dirty="0">
                <a:solidFill>
                  <a:srgbClr val="C00000"/>
                </a:solidFill>
              </a:rPr>
              <a:t> </a:t>
            </a:r>
            <a:r>
              <a:rPr lang="sl-SI" sz="4000" dirty="0" smtClean="0">
                <a:solidFill>
                  <a:srgbClr val="C00000"/>
                </a:solidFill>
                <a:latin typeface="KG First Time In Forever" pitchFamily="2" charset="-18"/>
              </a:rPr>
              <a:t>d</a:t>
            </a:r>
            <a:r>
              <a:rPr lang="sl-SI" sz="4000" dirty="0" smtClean="0">
                <a:solidFill>
                  <a:srgbClr val="C00000"/>
                </a:solidFill>
              </a:rPr>
              <a:t>ℓ</a:t>
            </a:r>
            <a:r>
              <a:rPr lang="sl-SI" sz="4000" dirty="0" smtClean="0">
                <a:solidFill>
                  <a:srgbClr val="C00000"/>
                </a:solidFill>
                <a:latin typeface="KG First Time In Forever" pitchFamily="2" charset="-18"/>
              </a:rPr>
              <a:t> </a:t>
            </a:r>
            <a:endParaRPr lang="sl-SI" sz="4000" dirty="0">
              <a:solidFill>
                <a:srgbClr val="C00000"/>
              </a:solidFill>
              <a:latin typeface="KG First Time In Forever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54277" grpId="0" animBg="1"/>
      <p:bldP spid="54278" grpId="0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  <p:bldP spid="54286" grpId="0" animBg="1"/>
      <p:bldP spid="5429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19491" grpId="0" animBg="1"/>
      <p:bldP spid="19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421" y="150853"/>
            <a:ext cx="2676283" cy="6707147"/>
          </a:xfrm>
          <a:prstGeom prst="rect">
            <a:avLst/>
          </a:prstGeom>
        </p:spPr>
      </p:pic>
      <p:pic>
        <p:nvPicPr>
          <p:cNvPr id="1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4" y="306776"/>
            <a:ext cx="2037806" cy="20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359543" y="3742668"/>
            <a:ext cx="1441815" cy="1015663"/>
            <a:chOff x="2602635" y="3696317"/>
            <a:chExt cx="1441815" cy="1015663"/>
          </a:xfrm>
        </p:grpSpPr>
        <p:sp>
          <p:nvSpPr>
            <p:cNvPr id="16" name="Zaobljeni pravokotnik 15"/>
            <p:cNvSpPr/>
            <p:nvPr/>
          </p:nvSpPr>
          <p:spPr>
            <a:xfrm>
              <a:off x="2829196" y="3723533"/>
              <a:ext cx="988695" cy="7163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2602635" y="3696317"/>
              <a:ext cx="144181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sl-SI" sz="4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endPara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525098" y="1261771"/>
            <a:ext cx="1013985" cy="1876952"/>
            <a:chOff x="5566041" y="1070702"/>
            <a:chExt cx="1013985" cy="1876952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8" name="Skupina 7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19" name="Zaobljeni pravokotnik 18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0" name="Pravokotnik 19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Skupina 22"/>
          <p:cNvGrpSpPr/>
          <p:nvPr/>
        </p:nvGrpSpPr>
        <p:grpSpPr>
          <a:xfrm>
            <a:off x="6683720" y="1261771"/>
            <a:ext cx="1013985" cy="1876952"/>
            <a:chOff x="5566041" y="1070702"/>
            <a:chExt cx="1013985" cy="1876952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25" name="Skupina 2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26" name="Zaobljeni pravokotnik 2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7" name="Pravokotnik 2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10065737" y="1261771"/>
            <a:ext cx="1013985" cy="1876952"/>
            <a:chOff x="5566041" y="1070702"/>
            <a:chExt cx="1013985" cy="1876952"/>
          </a:xfrm>
        </p:grpSpPr>
        <p:pic>
          <p:nvPicPr>
            <p:cNvPr id="29" name="Slika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30" name="Skupina 2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31" name="Zaobljeni pravokotnik 3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Pravokotnik 3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8903512" y="1261771"/>
            <a:ext cx="1013985" cy="1876952"/>
            <a:chOff x="5566041" y="1070702"/>
            <a:chExt cx="1013985" cy="1876952"/>
          </a:xfrm>
        </p:grpSpPr>
        <p:pic>
          <p:nvPicPr>
            <p:cNvPr id="34" name="Slika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35" name="Skupina 3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36" name="Zaobljeni pravokotnik 3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" name="Pravokotnik 3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Skupina 37"/>
          <p:cNvGrpSpPr/>
          <p:nvPr/>
        </p:nvGrpSpPr>
        <p:grpSpPr>
          <a:xfrm>
            <a:off x="7793616" y="1261771"/>
            <a:ext cx="1013985" cy="1876952"/>
            <a:chOff x="5566041" y="1070702"/>
            <a:chExt cx="1013985" cy="1876952"/>
          </a:xfrm>
        </p:grpSpPr>
        <p:pic>
          <p:nvPicPr>
            <p:cNvPr id="39" name="Slika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40" name="Skupina 3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41" name="Zaobljeni pravokotnik 4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Pravokotnik 4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7803422" y="3227052"/>
            <a:ext cx="1013985" cy="1876952"/>
            <a:chOff x="5566041" y="1070702"/>
            <a:chExt cx="1013985" cy="1876952"/>
          </a:xfrm>
        </p:grpSpPr>
        <p:pic>
          <p:nvPicPr>
            <p:cNvPr id="44" name="Slika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45" name="Skupina 4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46" name="Zaobljeni pravokotnik 4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7" name="Pravokotnik 4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5509954" y="3227052"/>
            <a:ext cx="1013985" cy="1876952"/>
            <a:chOff x="5566041" y="1070702"/>
            <a:chExt cx="1013985" cy="1876952"/>
          </a:xfrm>
        </p:grpSpPr>
        <p:pic>
          <p:nvPicPr>
            <p:cNvPr id="49" name="Slika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50" name="Skupina 4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51" name="Zaobljeni pravokotnik 5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Pravokotnik 5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Skupina 52"/>
          <p:cNvGrpSpPr/>
          <p:nvPr/>
        </p:nvGrpSpPr>
        <p:grpSpPr>
          <a:xfrm>
            <a:off x="6683720" y="3240908"/>
            <a:ext cx="1013985" cy="1876952"/>
            <a:chOff x="5566041" y="1070702"/>
            <a:chExt cx="1013985" cy="1876952"/>
          </a:xfrm>
        </p:grpSpPr>
        <p:pic>
          <p:nvPicPr>
            <p:cNvPr id="54" name="Slika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55" name="Skupina 5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56" name="Zaobljeni pravokotnik 5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Pravokotnik 5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Skupina 57"/>
          <p:cNvGrpSpPr/>
          <p:nvPr/>
        </p:nvGrpSpPr>
        <p:grpSpPr>
          <a:xfrm>
            <a:off x="8923124" y="3227052"/>
            <a:ext cx="1013985" cy="1876952"/>
            <a:chOff x="5566041" y="1070702"/>
            <a:chExt cx="1013985" cy="1876952"/>
          </a:xfrm>
        </p:grpSpPr>
        <p:pic>
          <p:nvPicPr>
            <p:cNvPr id="59" name="Slika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60" name="Skupina 59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61" name="Zaobljeni pravokotnik 60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Pravokotnik 61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3" name="Skupina 62"/>
          <p:cNvGrpSpPr/>
          <p:nvPr/>
        </p:nvGrpSpPr>
        <p:grpSpPr>
          <a:xfrm>
            <a:off x="10081746" y="3227052"/>
            <a:ext cx="1013985" cy="1876952"/>
            <a:chOff x="5566041" y="1070702"/>
            <a:chExt cx="1013985" cy="1876952"/>
          </a:xfrm>
        </p:grpSpPr>
        <p:pic>
          <p:nvPicPr>
            <p:cNvPr id="64" name="Slika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66041" y="1070702"/>
              <a:ext cx="1013985" cy="1876952"/>
            </a:xfrm>
            <a:prstGeom prst="rect">
              <a:avLst/>
            </a:prstGeom>
          </p:spPr>
        </p:pic>
        <p:grpSp>
          <p:nvGrpSpPr>
            <p:cNvPr id="65" name="Skupina 64"/>
            <p:cNvGrpSpPr/>
            <p:nvPr/>
          </p:nvGrpSpPr>
          <p:grpSpPr>
            <a:xfrm>
              <a:off x="5710678" y="1162593"/>
              <a:ext cx="724709" cy="733443"/>
              <a:chOff x="5133703" y="4071802"/>
              <a:chExt cx="644438" cy="769441"/>
            </a:xfrm>
          </p:grpSpPr>
          <p:sp>
            <p:nvSpPr>
              <p:cNvPr id="66" name="Zaobljeni pravokotnik 65"/>
              <p:cNvSpPr/>
              <p:nvPr/>
            </p:nvSpPr>
            <p:spPr>
              <a:xfrm>
                <a:off x="5160126" y="4100512"/>
                <a:ext cx="609036" cy="430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7" name="Pravokotnik 66"/>
              <p:cNvSpPr/>
              <p:nvPr/>
            </p:nvSpPr>
            <p:spPr>
              <a:xfrm>
                <a:off x="5133703" y="4071802"/>
                <a:ext cx="644438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l-SI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sz="24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</a:p>
              <a:p>
                <a:endParaRPr lang="sl-SI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8" name="PoljeZBesedilom 7"/>
          <p:cNvSpPr txBox="1">
            <a:spLocks noChangeArrowheads="1"/>
          </p:cNvSpPr>
          <p:nvPr/>
        </p:nvSpPr>
        <p:spPr bwMode="auto">
          <a:xfrm>
            <a:off x="6810234" y="5539688"/>
            <a:ext cx="320722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5400" dirty="0" smtClean="0">
                <a:solidFill>
                  <a:srgbClr val="C00000"/>
                </a:solidFill>
              </a:rPr>
              <a:t>l</a:t>
            </a:r>
            <a:r>
              <a:rPr lang="sl-SI" sz="5400" dirty="0" smtClean="0">
                <a:solidFill>
                  <a:srgbClr val="C00000"/>
                </a:solidFill>
                <a:latin typeface="KG First Time In Forever" pitchFamily="2" charset="-18"/>
              </a:rPr>
              <a:t> </a:t>
            </a:r>
            <a:r>
              <a:rPr lang="sl-SI" sz="5400" dirty="0" smtClean="0"/>
              <a:t>=</a:t>
            </a:r>
            <a:r>
              <a:rPr lang="sl-SI" sz="5400" dirty="0" smtClean="0">
                <a:solidFill>
                  <a:srgbClr val="C00000"/>
                </a:solidFill>
              </a:rPr>
              <a:t> </a:t>
            </a:r>
            <a:r>
              <a:rPr lang="sl-SI" sz="5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sl-SI" sz="5400" dirty="0" smtClean="0">
                <a:solidFill>
                  <a:srgbClr val="C00000"/>
                </a:solidFill>
              </a:rPr>
              <a:t>dl</a:t>
            </a:r>
            <a:r>
              <a:rPr lang="sl-SI" sz="5400" dirty="0" smtClean="0">
                <a:solidFill>
                  <a:srgbClr val="C00000"/>
                </a:solidFill>
                <a:latin typeface="KG First Time In Forever" pitchFamily="2" charset="-18"/>
              </a:rPr>
              <a:t> </a:t>
            </a:r>
            <a:endParaRPr lang="sl-SI" sz="5400" dirty="0">
              <a:solidFill>
                <a:srgbClr val="C00000"/>
              </a:solidFill>
              <a:latin typeface="KG First Time In Forever" pitchFamily="2" charset="-18"/>
            </a:endParaRP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6212670" y="177421"/>
            <a:ext cx="4132333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4800" dirty="0" smtClean="0">
                <a:solidFill>
                  <a:schemeClr val="bg1"/>
                </a:solidFill>
              </a:rPr>
              <a:t>PONOVIMO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3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9007365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l-SI" dirty="0" smtClean="0">
                <a:solidFill>
                  <a:schemeClr val="bg1"/>
                </a:solidFill>
                <a:latin typeface="+mn-lt"/>
              </a:rPr>
              <a:t>ČE  ŽELIŠ  LAHKO  PREIZKUSIŠ  TUDI  TI.</a:t>
            </a:r>
            <a:endParaRPr lang="sl-SI" dirty="0" smtClean="0">
              <a:latin typeface="KG First Time In Forever" pitchFamily="2" charset="-1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144" y="1811977"/>
            <a:ext cx="5194110" cy="179103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sl-SI" u="sng" dirty="0" smtClean="0"/>
              <a:t>Potrebuješ:</a:t>
            </a:r>
          </a:p>
          <a:p>
            <a:pPr lvl="1" eaLnBrk="1" hangingPunct="1"/>
            <a:r>
              <a:rPr lang="sl-SI" sz="2800" dirty="0" smtClean="0"/>
              <a:t>posodo, ki drži </a:t>
            </a:r>
            <a:r>
              <a:rPr lang="sl-SI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l-SI" dirty="0" smtClean="0">
                <a:solidFill>
                  <a:schemeClr val="accent2"/>
                </a:solidFill>
                <a:latin typeface="KG First Time In Forever" pitchFamily="2" charset="-18"/>
              </a:rPr>
              <a:t> ℓ,</a:t>
            </a:r>
            <a:r>
              <a:rPr lang="sl-SI" dirty="0" smtClean="0">
                <a:latin typeface="KG First Time In Forever" pitchFamily="2" charset="-18"/>
              </a:rPr>
              <a:t> </a:t>
            </a:r>
          </a:p>
          <a:p>
            <a:pPr lvl="1" eaLnBrk="1" hangingPunct="1"/>
            <a:r>
              <a:rPr lang="sl-SI" sz="2800" dirty="0" smtClean="0"/>
              <a:t>posodo, ki drži </a:t>
            </a:r>
            <a:r>
              <a:rPr lang="sl-SI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l-SI" dirty="0" smtClean="0">
                <a:solidFill>
                  <a:schemeClr val="accent2"/>
                </a:solidFill>
                <a:latin typeface="KG First Time In Forever" pitchFamily="2" charset="-18"/>
              </a:rPr>
              <a:t>dℓ</a:t>
            </a:r>
            <a:r>
              <a:rPr lang="sl-SI" dirty="0" smtClean="0">
                <a:latin typeface="KG First Time In Forever" pitchFamily="2" charset="-18"/>
              </a:rPr>
              <a:t>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015818" y="2708276"/>
            <a:ext cx="36491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4651" y="1344614"/>
            <a:ext cx="222038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1268" y="4581526"/>
            <a:ext cx="91863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1417" y="3820473"/>
            <a:ext cx="5194110" cy="2143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prelivanjem ugotovi</a:t>
            </a:r>
            <a:r>
              <a:rPr lang="sl-SI" sz="2800" dirty="0" smtClean="0"/>
              <a:t>: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kolikokrat moraš tekočino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iz posode, ki drži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First Time In Forever" pitchFamily="2" charset="-18"/>
                <a:ea typeface="+mn-ea"/>
                <a:cs typeface="+mn-cs"/>
              </a:rPr>
              <a:t>dℓ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First Time In Forever" pitchFamily="2" charset="-18"/>
                <a:ea typeface="+mn-ea"/>
                <a:cs typeface="+mn-cs"/>
              </a:rPr>
              <a:t> 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preliti v posodo, ki drži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First Time In Forever" pitchFamily="2" charset="-18"/>
                <a:ea typeface="+mn-ea"/>
                <a:cs typeface="+mn-cs"/>
              </a:rPr>
              <a:t>ℓ.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075" y="2131013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589520" y="5003074"/>
            <a:ext cx="522514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Transparent 1 Liter Glass Bottle, Capacity: 1 Litre, Rs 30 /pie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3" r="18911"/>
          <a:stretch>
            <a:fillRect/>
          </a:stretch>
        </p:blipFill>
        <p:spPr bwMode="auto">
          <a:xfrm>
            <a:off x="3029802" y="1667351"/>
            <a:ext cx="2210938" cy="3902127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OZAREC ZA VINO 1 DCL BALON - Merkur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4" r="19067"/>
          <a:stretch>
            <a:fillRect/>
          </a:stretch>
        </p:blipFill>
        <p:spPr bwMode="auto">
          <a:xfrm>
            <a:off x="6305266" y="4031711"/>
            <a:ext cx="1187356" cy="1535817"/>
          </a:xfrm>
          <a:prstGeom prst="rect">
            <a:avLst/>
          </a:prstGeom>
          <a:noFill/>
          <a:ln w="158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511190" y="329229"/>
            <a:ext cx="2743199" cy="1158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LITER</a:t>
            </a:r>
            <a:endParaRPr kumimoji="0" lang="sl-SI" sz="7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G First Time In Forever" pitchFamily="2" charset="-18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321188" y="2665269"/>
            <a:ext cx="4337713" cy="1158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DECILITER</a:t>
            </a:r>
            <a:endParaRPr kumimoji="0" lang="sl-SI" sz="7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G First Time In Forever" pitchFamily="2" charset="-18"/>
              <a:ea typeface="+mj-ea"/>
              <a:cs typeface="+mj-cs"/>
            </a:endParaRPr>
          </a:p>
        </p:txBody>
      </p:sp>
      <p:sp>
        <p:nvSpPr>
          <p:cNvPr id="17" name="PoljeZBesedilom 7"/>
          <p:cNvSpPr txBox="1">
            <a:spLocks noChangeArrowheads="1"/>
          </p:cNvSpPr>
          <p:nvPr/>
        </p:nvSpPr>
        <p:spPr bwMode="auto">
          <a:xfrm>
            <a:off x="6346211" y="5676167"/>
            <a:ext cx="11191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5400" dirty="0" smtClean="0">
                <a:solidFill>
                  <a:srgbClr val="C00000"/>
                </a:solidFill>
              </a:rPr>
              <a:t>dl</a:t>
            </a:r>
            <a:r>
              <a:rPr lang="sl-SI" sz="5400" dirty="0" smtClean="0">
                <a:solidFill>
                  <a:srgbClr val="C00000"/>
                </a:solidFill>
                <a:latin typeface="KG First Time In Forever" pitchFamily="2" charset="-18"/>
              </a:rPr>
              <a:t> </a:t>
            </a:r>
            <a:endParaRPr lang="sl-SI" sz="5400" dirty="0">
              <a:solidFill>
                <a:srgbClr val="C00000"/>
              </a:solidFill>
              <a:latin typeface="KG First Time In Forever" pitchFamily="2" charset="-18"/>
            </a:endParaRPr>
          </a:p>
        </p:txBody>
      </p:sp>
      <p:sp>
        <p:nvSpPr>
          <p:cNvPr id="18" name="PoljeZBesedilom 7"/>
          <p:cNvSpPr txBox="1">
            <a:spLocks noChangeArrowheads="1"/>
          </p:cNvSpPr>
          <p:nvPr/>
        </p:nvSpPr>
        <p:spPr bwMode="auto">
          <a:xfrm>
            <a:off x="3550693" y="5678441"/>
            <a:ext cx="111684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sz="5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l-SI" sz="5400" dirty="0" smtClean="0">
                <a:solidFill>
                  <a:srgbClr val="C00000"/>
                </a:solidFill>
              </a:rPr>
              <a:t>l</a:t>
            </a:r>
            <a:r>
              <a:rPr lang="sl-SI" sz="5400" dirty="0" smtClean="0">
                <a:solidFill>
                  <a:srgbClr val="C00000"/>
                </a:solidFill>
                <a:latin typeface="KG First Time In Forever" pitchFamily="2" charset="-18"/>
              </a:rPr>
              <a:t> </a:t>
            </a:r>
            <a:endParaRPr lang="sl-SI" sz="5400" dirty="0">
              <a:solidFill>
                <a:srgbClr val="C00000"/>
              </a:solidFill>
              <a:latin typeface="KG First Time In Forever" pitchFamily="2" charset="-18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536504" y="291792"/>
            <a:ext cx="4309753" cy="163121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</a:rPr>
              <a:t>KAJ  JE  VEČ?</a:t>
            </a:r>
          </a:p>
          <a:p>
            <a:pPr algn="ctr">
              <a:spcBef>
                <a:spcPct val="50000"/>
              </a:spcBef>
              <a:defRPr/>
            </a:pPr>
            <a:r>
              <a:rPr lang="sl-SI" sz="4000" dirty="0" smtClean="0">
                <a:solidFill>
                  <a:schemeClr val="bg1"/>
                </a:solidFill>
              </a:rPr>
              <a:t>KAJ  JE  MANJ?</a:t>
            </a:r>
            <a:endParaRPr lang="sl-S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5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kupina 56"/>
          <p:cNvGrpSpPr/>
          <p:nvPr/>
        </p:nvGrpSpPr>
        <p:grpSpPr>
          <a:xfrm>
            <a:off x="9903004" y="1835818"/>
            <a:ext cx="2123698" cy="2766817"/>
            <a:chOff x="9643696" y="757645"/>
            <a:chExt cx="2123698" cy="2766817"/>
          </a:xfrm>
        </p:grpSpPr>
        <p:sp>
          <p:nvSpPr>
            <p:cNvPr id="34" name="Pravokotnik 33"/>
            <p:cNvSpPr/>
            <p:nvPr/>
          </p:nvSpPr>
          <p:spPr>
            <a:xfrm>
              <a:off x="11076937" y="3001242"/>
              <a:ext cx="690457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sl-SI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sl-SI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endParaRPr lang="sl-SI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Slika 4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3696" y="757645"/>
              <a:ext cx="1440346" cy="2728696"/>
            </a:xfrm>
            <a:prstGeom prst="rect">
              <a:avLst/>
            </a:prstGeom>
          </p:spPr>
        </p:pic>
      </p:grpSp>
      <p:grpSp>
        <p:nvGrpSpPr>
          <p:cNvPr id="51" name="Skupina 50"/>
          <p:cNvGrpSpPr/>
          <p:nvPr/>
        </p:nvGrpSpPr>
        <p:grpSpPr>
          <a:xfrm>
            <a:off x="881213" y="1323831"/>
            <a:ext cx="2585318" cy="3741378"/>
            <a:chOff x="493437" y="134419"/>
            <a:chExt cx="2728607" cy="4376621"/>
          </a:xfrm>
        </p:grpSpPr>
        <p:sp>
          <p:nvSpPr>
            <p:cNvPr id="30" name="Pravokotnik 29"/>
            <p:cNvSpPr/>
            <p:nvPr/>
          </p:nvSpPr>
          <p:spPr>
            <a:xfrm>
              <a:off x="2459567" y="3898983"/>
              <a:ext cx="762477" cy="6120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sl-SI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sl-SI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endParaRPr lang="sl-SI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86" name="Picture 14" descr="VALIO LUOMU 2,5DL SMOOTHIE BERRY | Fruit Soups, Juices | Dairy ...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37" y="134419"/>
              <a:ext cx="1949680" cy="427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Skupina 55"/>
          <p:cNvGrpSpPr/>
          <p:nvPr/>
        </p:nvGrpSpPr>
        <p:grpSpPr>
          <a:xfrm>
            <a:off x="5963344" y="1395033"/>
            <a:ext cx="1790934" cy="2634930"/>
            <a:chOff x="5335547" y="57553"/>
            <a:chExt cx="1790934" cy="2634930"/>
          </a:xfrm>
        </p:grpSpPr>
        <p:sp>
          <p:nvSpPr>
            <p:cNvPr id="37" name="Pravokotnik 36"/>
            <p:cNvSpPr/>
            <p:nvPr/>
          </p:nvSpPr>
          <p:spPr>
            <a:xfrm>
              <a:off x="6436024" y="2198490"/>
              <a:ext cx="690457" cy="49399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sl-SI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sl-SI" sz="2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endParaRPr lang="sl-SI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Slika 4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5547" y="57553"/>
              <a:ext cx="998378" cy="2615837"/>
            </a:xfrm>
            <a:prstGeom prst="rect">
              <a:avLst/>
            </a:prstGeom>
          </p:spPr>
        </p:pic>
      </p:grpSp>
      <p:grpSp>
        <p:nvGrpSpPr>
          <p:cNvPr id="53" name="Skupina 52"/>
          <p:cNvGrpSpPr/>
          <p:nvPr/>
        </p:nvGrpSpPr>
        <p:grpSpPr>
          <a:xfrm>
            <a:off x="455270" y="5138767"/>
            <a:ext cx="3627645" cy="1463543"/>
            <a:chOff x="155020" y="4715687"/>
            <a:chExt cx="3627645" cy="1463543"/>
          </a:xfrm>
        </p:grpSpPr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020" y="4715689"/>
              <a:ext cx="650126" cy="1463541"/>
            </a:xfrm>
            <a:prstGeom prst="rect">
              <a:avLst/>
            </a:prstGeom>
          </p:spPr>
        </p:pic>
        <p:pic>
          <p:nvPicPr>
            <p:cNvPr id="58" name="Slika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7479" y="4715689"/>
              <a:ext cx="650126" cy="1463541"/>
            </a:xfrm>
            <a:prstGeom prst="rect">
              <a:avLst/>
            </a:prstGeom>
          </p:spPr>
        </p:pic>
        <p:pic>
          <p:nvPicPr>
            <p:cNvPr id="59" name="Slika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05945" y="4715688"/>
              <a:ext cx="650126" cy="1463541"/>
            </a:xfrm>
            <a:prstGeom prst="rect">
              <a:avLst/>
            </a:prstGeom>
          </p:spPr>
        </p:pic>
        <p:pic>
          <p:nvPicPr>
            <p:cNvPr id="60" name="Slika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2539" y="4715687"/>
              <a:ext cx="650126" cy="1463541"/>
            </a:xfrm>
            <a:prstGeom prst="rect">
              <a:avLst/>
            </a:prstGeom>
          </p:spPr>
        </p:pic>
        <p:pic>
          <p:nvPicPr>
            <p:cNvPr id="61" name="Slika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73486" y="4715688"/>
              <a:ext cx="650126" cy="1463541"/>
            </a:xfrm>
            <a:prstGeom prst="rect">
              <a:avLst/>
            </a:prstGeom>
          </p:spPr>
        </p:pic>
        <p:grpSp>
          <p:nvGrpSpPr>
            <p:cNvPr id="63" name="Skupina 62"/>
            <p:cNvGrpSpPr/>
            <p:nvPr/>
          </p:nvGrpSpPr>
          <p:grpSpPr>
            <a:xfrm>
              <a:off x="905591" y="4816722"/>
              <a:ext cx="592825" cy="321832"/>
              <a:chOff x="4058180" y="5857396"/>
              <a:chExt cx="592825" cy="321832"/>
            </a:xfrm>
          </p:grpSpPr>
          <p:sp>
            <p:nvSpPr>
              <p:cNvPr id="64" name="Zaobljeni pravokotnik 63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Pravokotnik 64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158222" y="4816722"/>
              <a:ext cx="592825" cy="321832"/>
              <a:chOff x="4058180" y="5857396"/>
              <a:chExt cx="592825" cy="321832"/>
            </a:xfrm>
          </p:grpSpPr>
          <p:sp>
            <p:nvSpPr>
              <p:cNvPr id="67" name="Zaobljeni pravokotnik 66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" name="Pravokotnik 67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699347" y="4839405"/>
              <a:ext cx="592825" cy="321832"/>
              <a:chOff x="4058180" y="5857396"/>
              <a:chExt cx="592825" cy="321832"/>
            </a:xfrm>
          </p:grpSpPr>
          <p:sp>
            <p:nvSpPr>
              <p:cNvPr id="70" name="Zaobljeni pravokotnik 69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Pravokotnik 70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2400080" y="4816722"/>
              <a:ext cx="592825" cy="321832"/>
              <a:chOff x="4058180" y="5857396"/>
              <a:chExt cx="592825" cy="321832"/>
            </a:xfrm>
          </p:grpSpPr>
          <p:sp>
            <p:nvSpPr>
              <p:cNvPr id="73" name="Zaobljeni pravokotnik 72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Pravokotnik 73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3128462" y="4845553"/>
              <a:ext cx="592825" cy="321832"/>
              <a:chOff x="4058180" y="5857396"/>
              <a:chExt cx="592825" cy="321832"/>
            </a:xfrm>
          </p:grpSpPr>
          <p:sp>
            <p:nvSpPr>
              <p:cNvPr id="76" name="Zaobljeni pravokotnik 75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7" name="Pravokotnik 76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Skupina 53"/>
          <p:cNvGrpSpPr/>
          <p:nvPr/>
        </p:nvGrpSpPr>
        <p:grpSpPr>
          <a:xfrm>
            <a:off x="5769620" y="4176631"/>
            <a:ext cx="1381154" cy="1463541"/>
            <a:chOff x="5141823" y="2839151"/>
            <a:chExt cx="1381154" cy="1463541"/>
          </a:xfrm>
        </p:grpSpPr>
        <p:pic>
          <p:nvPicPr>
            <p:cNvPr id="79" name="Slika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1823" y="2839151"/>
              <a:ext cx="650126" cy="1463541"/>
            </a:xfrm>
            <a:prstGeom prst="rect">
              <a:avLst/>
            </a:prstGeom>
          </p:spPr>
        </p:pic>
        <p:grpSp>
          <p:nvGrpSpPr>
            <p:cNvPr id="84" name="Skupina 83"/>
            <p:cNvGrpSpPr/>
            <p:nvPr/>
          </p:nvGrpSpPr>
          <p:grpSpPr>
            <a:xfrm>
              <a:off x="5173883" y="2950507"/>
              <a:ext cx="592825" cy="321832"/>
              <a:chOff x="4058180" y="5857396"/>
              <a:chExt cx="592825" cy="321832"/>
            </a:xfrm>
          </p:grpSpPr>
          <p:sp>
            <p:nvSpPr>
              <p:cNvPr id="85" name="Zaobljeni pravokotnik 84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Pravokotnik 85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7" name="Slika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72851" y="2839151"/>
              <a:ext cx="650126" cy="1463541"/>
            </a:xfrm>
            <a:prstGeom prst="rect">
              <a:avLst/>
            </a:prstGeom>
          </p:spPr>
        </p:pic>
        <p:grpSp>
          <p:nvGrpSpPr>
            <p:cNvPr id="89" name="Skupina 88"/>
            <p:cNvGrpSpPr/>
            <p:nvPr/>
          </p:nvGrpSpPr>
          <p:grpSpPr>
            <a:xfrm>
              <a:off x="5887449" y="2919411"/>
              <a:ext cx="592825" cy="321832"/>
              <a:chOff x="4058180" y="5857396"/>
              <a:chExt cx="592825" cy="321832"/>
            </a:xfrm>
          </p:grpSpPr>
          <p:sp>
            <p:nvSpPr>
              <p:cNvPr id="90" name="Zaobljeni pravokotnik 89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Pravokotnik 90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Skupina 54"/>
          <p:cNvGrpSpPr/>
          <p:nvPr/>
        </p:nvGrpSpPr>
        <p:grpSpPr>
          <a:xfrm>
            <a:off x="9576742" y="4679819"/>
            <a:ext cx="2199706" cy="1471023"/>
            <a:chOff x="9317434" y="3601646"/>
            <a:chExt cx="2199706" cy="1471023"/>
          </a:xfrm>
        </p:grpSpPr>
        <p:pic>
          <p:nvPicPr>
            <p:cNvPr id="88" name="Slika 8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7434" y="3601646"/>
              <a:ext cx="650126" cy="1463541"/>
            </a:xfrm>
            <a:prstGeom prst="rect">
              <a:avLst/>
            </a:prstGeom>
          </p:spPr>
        </p:pic>
        <p:pic>
          <p:nvPicPr>
            <p:cNvPr id="92" name="Slika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10903" y="3609128"/>
              <a:ext cx="650126" cy="1463541"/>
            </a:xfrm>
            <a:prstGeom prst="rect">
              <a:avLst/>
            </a:prstGeom>
          </p:spPr>
        </p:pic>
        <p:pic>
          <p:nvPicPr>
            <p:cNvPr id="93" name="Slika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67014" y="3601647"/>
              <a:ext cx="650126" cy="1463541"/>
            </a:xfrm>
            <a:prstGeom prst="rect">
              <a:avLst/>
            </a:prstGeom>
          </p:spPr>
        </p:pic>
        <p:grpSp>
          <p:nvGrpSpPr>
            <p:cNvPr id="94" name="Skupina 93"/>
            <p:cNvGrpSpPr/>
            <p:nvPr/>
          </p:nvGrpSpPr>
          <p:grpSpPr>
            <a:xfrm>
              <a:off x="10110903" y="3727289"/>
              <a:ext cx="592825" cy="321832"/>
              <a:chOff x="4058180" y="5857396"/>
              <a:chExt cx="592825" cy="321832"/>
            </a:xfrm>
          </p:grpSpPr>
          <p:sp>
            <p:nvSpPr>
              <p:cNvPr id="95" name="Zaobljeni pravokotnik 94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Pravokotnik 95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9317434" y="3734782"/>
              <a:ext cx="592825" cy="321832"/>
              <a:chOff x="4058180" y="5857396"/>
              <a:chExt cx="592825" cy="321832"/>
            </a:xfrm>
          </p:grpSpPr>
          <p:sp>
            <p:nvSpPr>
              <p:cNvPr id="98" name="Zaobljeni pravokotnik 97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Pravokotnik 98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10881770" y="3707461"/>
              <a:ext cx="592825" cy="321832"/>
              <a:chOff x="4058180" y="5857396"/>
              <a:chExt cx="592825" cy="321832"/>
            </a:xfrm>
          </p:grpSpPr>
          <p:sp>
            <p:nvSpPr>
              <p:cNvPr id="101" name="Zaobljeni pravokotnik 100"/>
              <p:cNvSpPr/>
              <p:nvPr/>
            </p:nvSpPr>
            <p:spPr>
              <a:xfrm>
                <a:off x="4178921" y="5857396"/>
                <a:ext cx="412671" cy="32183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Pravokotnik 101"/>
              <p:cNvSpPr/>
              <p:nvPr/>
            </p:nvSpPr>
            <p:spPr>
              <a:xfrm>
                <a:off x="4058180" y="5857396"/>
                <a:ext cx="592825" cy="32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sl-SI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dl</a:t>
                </a:r>
                <a:endParaRPr lang="sl-SI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824312" y="237201"/>
            <a:ext cx="4132333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4800" dirty="0" smtClean="0">
                <a:solidFill>
                  <a:schemeClr val="bg1"/>
                </a:solidFill>
              </a:rPr>
              <a:t>KOLIKO  JE?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4199</TotalTime>
  <Words>279</Words>
  <Application>Microsoft Office PowerPoint</Application>
  <PresentationFormat>Po meri</PresentationFormat>
  <Paragraphs>103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 MERIMO  KOLIČINO  TEKOČINE</vt:lpstr>
      <vt:lpstr>Diapozitiv 2</vt:lpstr>
      <vt:lpstr>Diapozitiv 3</vt:lpstr>
      <vt:lpstr>ZA MERJENJE KOLIČIN V MANJŠIH POSODAH MORAMO UPORABITI   MANJŠO  MERSKO  ENOTO.</vt:lpstr>
      <vt:lpstr>Diapozitiv 5</vt:lpstr>
      <vt:lpstr>Diapozitiv 6</vt:lpstr>
      <vt:lpstr>ČE  ŽELIŠ  LAHKO  PREIZKUSIŠ  TUDI  TI.</vt:lpstr>
      <vt:lpstr>Diapozitiv 8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SILVO</cp:lastModifiedBy>
  <cp:revision>143</cp:revision>
  <dcterms:modified xsi:type="dcterms:W3CDTF">2020-05-02T18:19:57Z</dcterms:modified>
</cp:coreProperties>
</file>